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256" r:id="rId2"/>
    <p:sldId id="258" r:id="rId3"/>
    <p:sldId id="259" r:id="rId4"/>
    <p:sldId id="260" r:id="rId5"/>
    <p:sldId id="264" r:id="rId6"/>
    <p:sldId id="261" r:id="rId7"/>
    <p:sldId id="262" r:id="rId8"/>
    <p:sldId id="263" r:id="rId9"/>
    <p:sldId id="265" r:id="rId10"/>
    <p:sldId id="266" r:id="rId11"/>
    <p:sldId id="27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nl-NL"/>
    </a:defPPr>
    <a:lvl1pPr algn="ctr" rtl="0" fontAlgn="base">
      <a:spcBef>
        <a:spcPct val="0"/>
      </a:spcBef>
      <a:spcAft>
        <a:spcPct val="0"/>
      </a:spcAft>
      <a:defRPr sz="3600" kern="1200">
        <a:solidFill>
          <a:schemeClr val="accent2"/>
        </a:solidFill>
        <a:latin typeface="Arial" charset="0"/>
        <a:ea typeface="+mn-ea"/>
        <a:cs typeface="+mn-cs"/>
      </a:defRPr>
    </a:lvl1pPr>
    <a:lvl2pPr marL="457200" algn="ctr" rtl="0" fontAlgn="base">
      <a:spcBef>
        <a:spcPct val="0"/>
      </a:spcBef>
      <a:spcAft>
        <a:spcPct val="0"/>
      </a:spcAft>
      <a:defRPr sz="3600" kern="1200">
        <a:solidFill>
          <a:schemeClr val="accent2"/>
        </a:solidFill>
        <a:latin typeface="Arial" charset="0"/>
        <a:ea typeface="+mn-ea"/>
        <a:cs typeface="+mn-cs"/>
      </a:defRPr>
    </a:lvl2pPr>
    <a:lvl3pPr marL="914400" algn="ctr" rtl="0" fontAlgn="base">
      <a:spcBef>
        <a:spcPct val="0"/>
      </a:spcBef>
      <a:spcAft>
        <a:spcPct val="0"/>
      </a:spcAft>
      <a:defRPr sz="3600" kern="1200">
        <a:solidFill>
          <a:schemeClr val="accent2"/>
        </a:solidFill>
        <a:latin typeface="Arial" charset="0"/>
        <a:ea typeface="+mn-ea"/>
        <a:cs typeface="+mn-cs"/>
      </a:defRPr>
    </a:lvl3pPr>
    <a:lvl4pPr marL="1371600" algn="ctr" rtl="0" fontAlgn="base">
      <a:spcBef>
        <a:spcPct val="0"/>
      </a:spcBef>
      <a:spcAft>
        <a:spcPct val="0"/>
      </a:spcAft>
      <a:defRPr sz="3600" kern="1200">
        <a:solidFill>
          <a:schemeClr val="accent2"/>
        </a:solidFill>
        <a:latin typeface="Arial" charset="0"/>
        <a:ea typeface="+mn-ea"/>
        <a:cs typeface="+mn-cs"/>
      </a:defRPr>
    </a:lvl4pPr>
    <a:lvl5pPr marL="1828800" algn="ctr" rtl="0" fontAlgn="base">
      <a:spcBef>
        <a:spcPct val="0"/>
      </a:spcBef>
      <a:spcAft>
        <a:spcPct val="0"/>
      </a:spcAft>
      <a:defRPr sz="3600" kern="1200">
        <a:solidFill>
          <a:schemeClr val="accent2"/>
        </a:solidFill>
        <a:latin typeface="Arial" charset="0"/>
        <a:ea typeface="+mn-ea"/>
        <a:cs typeface="+mn-cs"/>
      </a:defRPr>
    </a:lvl5pPr>
    <a:lvl6pPr marL="2286000" algn="l" defTabSz="914400" rtl="0" eaLnBrk="1" latinLnBrk="0" hangingPunct="1">
      <a:defRPr sz="3600" kern="1200">
        <a:solidFill>
          <a:schemeClr val="accent2"/>
        </a:solidFill>
        <a:latin typeface="Arial" charset="0"/>
        <a:ea typeface="+mn-ea"/>
        <a:cs typeface="+mn-cs"/>
      </a:defRPr>
    </a:lvl6pPr>
    <a:lvl7pPr marL="2743200" algn="l" defTabSz="914400" rtl="0" eaLnBrk="1" latinLnBrk="0" hangingPunct="1">
      <a:defRPr sz="3600" kern="1200">
        <a:solidFill>
          <a:schemeClr val="accent2"/>
        </a:solidFill>
        <a:latin typeface="Arial" charset="0"/>
        <a:ea typeface="+mn-ea"/>
        <a:cs typeface="+mn-cs"/>
      </a:defRPr>
    </a:lvl7pPr>
    <a:lvl8pPr marL="3200400" algn="l" defTabSz="914400" rtl="0" eaLnBrk="1" latinLnBrk="0" hangingPunct="1">
      <a:defRPr sz="3600" kern="1200">
        <a:solidFill>
          <a:schemeClr val="accent2"/>
        </a:solidFill>
        <a:latin typeface="Arial" charset="0"/>
        <a:ea typeface="+mn-ea"/>
        <a:cs typeface="+mn-cs"/>
      </a:defRPr>
    </a:lvl8pPr>
    <a:lvl9pPr marL="3657600" algn="l" defTabSz="914400" rtl="0" eaLnBrk="1" latinLnBrk="0" hangingPunct="1">
      <a:defRPr sz="3600" kern="1200">
        <a:solidFill>
          <a:schemeClr val="accent2"/>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13" autoAdjust="0"/>
    <p:restoredTop sz="94563" autoAdjust="0"/>
  </p:normalViewPr>
  <p:slideViewPr>
    <p:cSldViewPr>
      <p:cViewPr varScale="1">
        <p:scale>
          <a:sx n="100" d="100"/>
          <a:sy n="100" d="100"/>
        </p:scale>
        <p:origin x="-96" y="-1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defRPr>
            </a:lvl1pPr>
          </a:lstStyle>
          <a:p>
            <a:endParaRPr lang="nl-NL"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endParaRPr lang="nl-NL" altLang="en-US"/>
          </a:p>
        </p:txBody>
      </p:sp>
      <p:sp>
        <p:nvSpPr>
          <p:cNvPr id="410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en-US" smtClean="0"/>
              <a:t>Klik om de opmaakprofielen van de modeltekst te bewerken</a:t>
            </a:r>
          </a:p>
          <a:p>
            <a:pPr lvl="1"/>
            <a:r>
              <a:rPr lang="nl-NL" altLang="en-US" smtClean="0"/>
              <a:t>Tweede niveau</a:t>
            </a:r>
          </a:p>
          <a:p>
            <a:pPr lvl="2"/>
            <a:r>
              <a:rPr lang="nl-NL" altLang="en-US" smtClean="0"/>
              <a:t>Derde niveau</a:t>
            </a:r>
          </a:p>
          <a:p>
            <a:pPr lvl="3"/>
            <a:r>
              <a:rPr lang="nl-NL" altLang="en-US" smtClean="0"/>
              <a:t>Vierde niveau</a:t>
            </a:r>
          </a:p>
          <a:p>
            <a:pPr lvl="4"/>
            <a:r>
              <a:rPr lang="nl-NL" altLang="en-US" smtClean="0"/>
              <a:t>Vijfde niveau</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defRPr>
            </a:lvl1pPr>
          </a:lstStyle>
          <a:p>
            <a:endParaRPr lang="nl-NL"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1D871A97-9760-43A1-A6A0-6B01A3276CFA}" type="slidenum">
              <a:rPr lang="nl-NL" altLang="en-US"/>
              <a:pPr/>
              <a:t>‹nr.›</a:t>
            </a:fld>
            <a:endParaRPr lang="nl-NL" altLang="en-US"/>
          </a:p>
        </p:txBody>
      </p:sp>
    </p:spTree>
    <p:extLst>
      <p:ext uri="{BB962C8B-B14F-4D97-AF65-F5344CB8AC3E}">
        <p14:creationId xmlns:p14="http://schemas.microsoft.com/office/powerpoint/2010/main" val="378430474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500152-8D0C-4A92-84B1-463BD7FCEB6B}" type="slidenum">
              <a:rPr lang="nl-NL" altLang="en-US"/>
              <a:pPr/>
              <a:t>1</a:t>
            </a:fld>
            <a:endParaRPr lang="nl-NL" altLang="en-US"/>
          </a:p>
        </p:txBody>
      </p:sp>
      <p:sp>
        <p:nvSpPr>
          <p:cNvPr id="5122" name="Rectangle 2"/>
          <p:cNvSpPr>
            <a:spLocks noRo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60A33D-C195-4951-8B02-D98D4226241B}" type="slidenum">
              <a:rPr lang="nl-NL" altLang="en-US"/>
              <a:pPr/>
              <a:t>10</a:t>
            </a:fld>
            <a:endParaRPr lang="nl-NL" altLang="en-US"/>
          </a:p>
        </p:txBody>
      </p:sp>
      <p:sp>
        <p:nvSpPr>
          <p:cNvPr id="38914" name="Rectangle 2"/>
          <p:cNvSpPr>
            <a:spLocks noRo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nl-NL" altLang="en-US"/>
              <a:t>Also Julia Hirschberg, "Social Experiment in New Spain: A Prosopographical Study of the Early Settlement at Puebla de los Angeles, 1531-1534," </a:t>
            </a:r>
            <a:r>
              <a:rPr lang="nl-NL" altLang="en-US" u="sng"/>
              <a:t>Hispanic American Historical Review</a:t>
            </a:r>
            <a:r>
              <a:rPr lang="nl-NL" altLang="en-US"/>
              <a:t> 59:1(1979): 1-33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8755FF-384D-485E-8DCE-DBEB30AB036F}" type="slidenum">
              <a:rPr lang="nl-NL" altLang="en-US"/>
              <a:pPr/>
              <a:t>11</a:t>
            </a:fld>
            <a:endParaRPr lang="nl-NL" altLang="en-US"/>
          </a:p>
        </p:txBody>
      </p:sp>
      <p:sp>
        <p:nvSpPr>
          <p:cNvPr id="60418" name="Rectangle 2"/>
          <p:cNvSpPr>
            <a:spLocks noRo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89F15-D1AF-4B89-99F9-E30B90EF92D5}" type="slidenum">
              <a:rPr lang="nl-NL" altLang="en-US"/>
              <a:pPr/>
              <a:t>12</a:t>
            </a:fld>
            <a:endParaRPr lang="nl-NL" altLang="en-US"/>
          </a:p>
        </p:txBody>
      </p:sp>
      <p:sp>
        <p:nvSpPr>
          <p:cNvPr id="39938" name="Rectangle 2"/>
          <p:cNvSpPr>
            <a:spLocks noRo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1885E6-C44D-416B-845C-510D40820B10}" type="slidenum">
              <a:rPr lang="nl-NL" altLang="en-US"/>
              <a:pPr/>
              <a:t>13</a:t>
            </a:fld>
            <a:endParaRPr lang="nl-NL" altLang="en-US"/>
          </a:p>
        </p:txBody>
      </p:sp>
      <p:sp>
        <p:nvSpPr>
          <p:cNvPr id="40962" name="Rectangle 2"/>
          <p:cNvSpPr>
            <a:spLocks noRo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ltLang="en-US"/>
              <a:t>Psub (and thus also Ptrans) suddenly increase, and consequently F0 suddenly increases. SPL also             increases (but this is less salient). (immediately, because after some time there also may be an             effect of the contraction of muscles, of larynx etc.). </a:t>
            </a:r>
            <a:endParaRPr lang="nl-NL"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06C8A5-5B16-49F8-BA7E-38C91C2F6C18}" type="slidenum">
              <a:rPr lang="nl-NL" altLang="en-US"/>
              <a:pPr/>
              <a:t>14</a:t>
            </a:fld>
            <a:endParaRPr lang="nl-NL" altLang="en-US"/>
          </a:p>
        </p:txBody>
      </p:sp>
      <p:sp>
        <p:nvSpPr>
          <p:cNvPr id="41986" name="Rectangle 2"/>
          <p:cNvSpPr>
            <a:spLocks noRo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US" altLang="en-US"/>
              <a:t>Roger Moore concluded that, as a rule of thumb, a two year-old has heard 1000 hours of speech, a              10 year-old has been exposed to 10,000 hours of speech, and a 70 year-old has heard 100,000 hours              of speech. </a:t>
            </a:r>
            <a:br>
              <a:rPr lang="en-US" altLang="en-US"/>
            </a:br>
            <a:r>
              <a:rPr lang="en-US" altLang="en-US"/>
              <a:t/>
            </a:r>
            <a:br>
              <a:rPr lang="en-US" altLang="en-US"/>
            </a:br>
            <a:endParaRPr lang="nl-NL"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3C9A11-EA2E-4281-BFD6-5B252616C542}" type="slidenum">
              <a:rPr lang="nl-NL" altLang="en-US"/>
              <a:pPr/>
              <a:t>15</a:t>
            </a:fld>
            <a:endParaRPr lang="nl-NL" altLang="en-US"/>
          </a:p>
        </p:txBody>
      </p:sp>
      <p:sp>
        <p:nvSpPr>
          <p:cNvPr id="43010" name="Rectangle 2"/>
          <p:cNvSpPr>
            <a:spLocks noRo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B448B8-65B7-4D5F-8A42-A213E845BB23}" type="slidenum">
              <a:rPr lang="nl-NL" altLang="en-US"/>
              <a:pPr/>
              <a:t>16</a:t>
            </a:fld>
            <a:endParaRPr lang="nl-NL" altLang="en-US"/>
          </a:p>
        </p:txBody>
      </p:sp>
      <p:sp>
        <p:nvSpPr>
          <p:cNvPr id="44034" name="Rectangle 2"/>
          <p:cNvSpPr>
            <a:spLocks noRo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81F19B-FC60-4D68-8DE8-33D5104FB324}" type="slidenum">
              <a:rPr lang="nl-NL" altLang="en-US"/>
              <a:pPr/>
              <a:t>17</a:t>
            </a:fld>
            <a:endParaRPr lang="nl-NL" altLang="en-US"/>
          </a:p>
        </p:txBody>
      </p:sp>
      <p:sp>
        <p:nvSpPr>
          <p:cNvPr id="45058" name="Rectangle 2"/>
          <p:cNvSpPr>
            <a:spLocks noRo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altLang="en-US"/>
              <a:t>The maximum number of vowels would determine the phonological structure.</a:t>
            </a:r>
            <a:endParaRPr lang="nl-NL"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C63227-FA25-4ADC-A425-F9E2021607F4}" type="slidenum">
              <a:rPr lang="nl-NL" altLang="en-US"/>
              <a:pPr/>
              <a:t>18</a:t>
            </a:fld>
            <a:endParaRPr lang="nl-NL" altLang="en-US"/>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pPr>
              <a:spcBef>
                <a:spcPct val="0"/>
              </a:spcBef>
            </a:pPr>
            <a:r>
              <a:rPr lang="nl-NL" altLang="en-US"/>
              <a:t>Many mammal species, including dogs, lower the larynx temporarily during vocalizations. A few             species, including humans and red deer, have a larynx that is permanently lower than the larynx             resting position in typical mammals. The evolutionary benefit of the permanent lowering of the             larynx in those species is thought to have been a correlation between formant frequencies and             perceived body size. Hence a lower larynx enabled an individual, particularly a male, to convey an             exaggerated impression of its body size in order to attract females and deter rival males.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81F0B2-CBDF-4808-AA2F-518B3BE3B87B}" type="slidenum">
              <a:rPr lang="nl-NL" altLang="en-US"/>
              <a:pPr/>
              <a:t>19</a:t>
            </a:fld>
            <a:endParaRPr lang="nl-NL" altLang="en-US"/>
          </a:p>
        </p:txBody>
      </p:sp>
      <p:sp>
        <p:nvSpPr>
          <p:cNvPr id="47106" name="Rectangle 2"/>
          <p:cNvSpPr>
            <a:spLocks noRo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AA7591-EBC7-458F-B841-2AE9086CBC1F}" type="slidenum">
              <a:rPr lang="nl-NL" altLang="en-US"/>
              <a:pPr/>
              <a:t>2</a:t>
            </a:fld>
            <a:endParaRPr lang="nl-NL" altLang="en-US"/>
          </a:p>
        </p:txBody>
      </p:sp>
      <p:sp>
        <p:nvSpPr>
          <p:cNvPr id="11266" name="Rectangle 2"/>
          <p:cNvSpPr>
            <a:spLocks noRot="1" noChangeArrowheads="1" noTextEdit="1"/>
          </p:cNvSpPr>
          <p:nvPr>
            <p:ph type="sldImg"/>
          </p:nvPr>
        </p:nvSpPr>
        <p:spPr>
          <a:ln/>
        </p:spPr>
      </p:sp>
      <p:sp>
        <p:nvSpPr>
          <p:cNvPr id="11267" name="Rectangle 3"/>
          <p:cNvSpPr>
            <a:spLocks noGrp="1" noChangeArrowheads="1"/>
          </p:cNvSpPr>
          <p:nvPr>
            <p:ph type="body" idx="1"/>
          </p:nvPr>
        </p:nvSpPr>
        <p:spPr/>
        <p:txBody>
          <a:bodyPr/>
          <a:lstStyle/>
          <a:p>
            <a:r>
              <a:rPr lang="en-US" altLang="en-US"/>
              <a:t>Bel Canto is the Italian type of art song. In fado singing the speaking register (chest voice) is used.  This is also the case in female fado singing, although in Western art song females mainly sing in falsetto register.</a:t>
            </a:r>
            <a:r>
              <a:rPr lang="nl-NL" altLang="en-US"/>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EE050F-4280-4166-8B77-F8C458F78B12}" type="slidenum">
              <a:rPr lang="nl-NL" altLang="en-US"/>
              <a:pPr/>
              <a:t>20</a:t>
            </a:fld>
            <a:endParaRPr lang="nl-NL" altLang="en-US"/>
          </a:p>
        </p:txBody>
      </p:sp>
      <p:sp>
        <p:nvSpPr>
          <p:cNvPr id="52226" name="Rectangle 2"/>
          <p:cNvSpPr>
            <a:spLocks noRo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E193C-5E64-4881-BC10-1BDA31899EB2}" type="slidenum">
              <a:rPr lang="nl-NL" altLang="en-US"/>
              <a:pPr/>
              <a:t>3</a:t>
            </a:fld>
            <a:endParaRPr lang="nl-NL" altLang="en-US"/>
          </a:p>
        </p:txBody>
      </p:sp>
      <p:sp>
        <p:nvSpPr>
          <p:cNvPr id="30722" name="Rectangle 2"/>
          <p:cNvSpPr>
            <a:spLocks noRo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altLang="en-US"/>
              <a:t>In a study based on connected discourse of six speakers, the duration variability of long vowels due	to different contexts is about 38% whereas that due to different speakers is about 11%. </a:t>
            </a:r>
            <a:endParaRPr lang="nl-NL"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E06A43-5976-46DA-BAB2-C8E56440B700}" type="slidenum">
              <a:rPr lang="nl-NL" altLang="en-US"/>
              <a:pPr/>
              <a:t>4</a:t>
            </a:fld>
            <a:endParaRPr lang="nl-NL" altLang="en-US"/>
          </a:p>
        </p:txBody>
      </p:sp>
      <p:sp>
        <p:nvSpPr>
          <p:cNvPr id="31746" name="Rectangle 2"/>
          <p:cNvSpPr>
            <a:spLocks noRo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09D9B9-231C-4609-9D69-5065F00E82EE}" type="slidenum">
              <a:rPr lang="nl-NL" altLang="en-US"/>
              <a:pPr/>
              <a:t>5</a:t>
            </a:fld>
            <a:endParaRPr lang="nl-NL" altLang="en-US"/>
          </a:p>
        </p:txBody>
      </p:sp>
      <p:sp>
        <p:nvSpPr>
          <p:cNvPr id="32770" name="Rectangle 2"/>
          <p:cNvSpPr>
            <a:spLocks noRo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altLang="en-US"/>
              <a:t>The ratio has a wide range as it depends on loudness, angle of incidence, and spectral composition of the sound source.</a:t>
            </a:r>
            <a:r>
              <a:rPr lang="nl-NL" altLang="en-US"/>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D2DB1-B9D9-4041-9EFC-D0F214A6B91C}" type="slidenum">
              <a:rPr lang="nl-NL" altLang="en-US"/>
              <a:pPr/>
              <a:t>6</a:t>
            </a:fld>
            <a:endParaRPr lang="nl-NL" altLang="en-US"/>
          </a:p>
        </p:txBody>
      </p:sp>
      <p:sp>
        <p:nvSpPr>
          <p:cNvPr id="33794" name="Rectangle 2"/>
          <p:cNvSpPr>
            <a:spLocks noRo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3C846C-EB8C-46D1-958A-D0B44615B76E}" type="slidenum">
              <a:rPr lang="nl-NL" altLang="en-US"/>
              <a:pPr/>
              <a:t>7</a:t>
            </a:fld>
            <a:endParaRPr lang="nl-NL" altLang="en-US"/>
          </a:p>
        </p:txBody>
      </p:sp>
      <p:sp>
        <p:nvSpPr>
          <p:cNvPr id="34818" name="Rectangle 2"/>
          <p:cNvSpPr>
            <a:spLocks noRo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altLang="en-US"/>
              <a:t>The device was Radio Rex, which consisted of a toy dog in a doghouse. It had a 500 Hz resonance, and an electromagnet that held back the dog that otherwise would be pushed forward by a compressed spring; when there was enough 500 Hz energy (for instance, when a user said "Rex" to the dog) the electromagnet's connection would be broken and the dog would be pushed out. Some of  these are still around (and have been sold on E-Bay). </a:t>
            </a:r>
            <a:endParaRPr lang="nl-NL"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4EFC2B-D095-4316-B884-5E59481D62A4}" type="slidenum">
              <a:rPr lang="nl-NL" altLang="en-US"/>
              <a:pPr/>
              <a:t>8</a:t>
            </a:fld>
            <a:endParaRPr lang="nl-NL" altLang="en-US"/>
          </a:p>
        </p:txBody>
      </p:sp>
      <p:sp>
        <p:nvSpPr>
          <p:cNvPr id="35842" name="Rectangle 2"/>
          <p:cNvSpPr>
            <a:spLocks noRo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48E3F5-336D-4F59-8E3F-5DCBD1125F84}" type="slidenum">
              <a:rPr lang="nl-NL" altLang="en-US"/>
              <a:pPr/>
              <a:t>9</a:t>
            </a:fld>
            <a:endParaRPr lang="nl-NL" altLang="en-US"/>
          </a:p>
        </p:txBody>
      </p:sp>
      <p:sp>
        <p:nvSpPr>
          <p:cNvPr id="36866" name="Rectangle 2"/>
          <p:cNvSpPr>
            <a:spLocks noRo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en-GB"/>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en-GB"/>
          </a:p>
        </p:txBody>
      </p:sp>
      <p:sp>
        <p:nvSpPr>
          <p:cNvPr id="4" name="Tijdelijke aanduiding voor datum 3"/>
          <p:cNvSpPr>
            <a:spLocks noGrp="1"/>
          </p:cNvSpPr>
          <p:nvPr>
            <p:ph type="dt" sz="half" idx="10"/>
          </p:nvPr>
        </p:nvSpPr>
        <p:spPr/>
        <p:txBody>
          <a:bodyPr/>
          <a:lstStyle>
            <a:lvl1pPr>
              <a:defRPr/>
            </a:lvl1pPr>
          </a:lstStyle>
          <a:p>
            <a:endParaRPr lang="nl-NL" altLang="en-US"/>
          </a:p>
        </p:txBody>
      </p:sp>
      <p:sp>
        <p:nvSpPr>
          <p:cNvPr id="5" name="Tijdelijke aanduiding voor voettekst 4"/>
          <p:cNvSpPr>
            <a:spLocks noGrp="1"/>
          </p:cNvSpPr>
          <p:nvPr>
            <p:ph type="ftr" sz="quarter" idx="11"/>
          </p:nvPr>
        </p:nvSpPr>
        <p:spPr/>
        <p:txBody>
          <a:bodyPr/>
          <a:lstStyle>
            <a:lvl1pPr>
              <a:defRPr/>
            </a:lvl1pPr>
          </a:lstStyle>
          <a:p>
            <a:endParaRPr lang="nl-NL" altLang="en-US"/>
          </a:p>
        </p:txBody>
      </p:sp>
      <p:sp>
        <p:nvSpPr>
          <p:cNvPr id="6" name="Tijdelijke aanduiding voor dianummer 5"/>
          <p:cNvSpPr>
            <a:spLocks noGrp="1"/>
          </p:cNvSpPr>
          <p:nvPr>
            <p:ph type="sldNum" sz="quarter" idx="12"/>
          </p:nvPr>
        </p:nvSpPr>
        <p:spPr/>
        <p:txBody>
          <a:bodyPr/>
          <a:lstStyle>
            <a:lvl1pPr>
              <a:defRPr/>
            </a:lvl1pPr>
          </a:lstStyle>
          <a:p>
            <a:fld id="{82941D52-4337-44DC-9F93-09417862B690}" type="slidenum">
              <a:rPr lang="nl-NL" altLang="en-US"/>
              <a:pPr/>
              <a:t>‹nr.›</a:t>
            </a:fld>
            <a:endParaRPr lang="nl-NL" altLang="en-US"/>
          </a:p>
        </p:txBody>
      </p:sp>
    </p:spTree>
    <p:extLst>
      <p:ext uri="{BB962C8B-B14F-4D97-AF65-F5344CB8AC3E}">
        <p14:creationId xmlns:p14="http://schemas.microsoft.com/office/powerpoint/2010/main" val="184782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lvl1pPr>
              <a:defRPr/>
            </a:lvl1pPr>
          </a:lstStyle>
          <a:p>
            <a:endParaRPr lang="nl-NL" altLang="en-US"/>
          </a:p>
        </p:txBody>
      </p:sp>
      <p:sp>
        <p:nvSpPr>
          <p:cNvPr id="5" name="Tijdelijke aanduiding voor voettekst 4"/>
          <p:cNvSpPr>
            <a:spLocks noGrp="1"/>
          </p:cNvSpPr>
          <p:nvPr>
            <p:ph type="ftr" sz="quarter" idx="11"/>
          </p:nvPr>
        </p:nvSpPr>
        <p:spPr/>
        <p:txBody>
          <a:bodyPr/>
          <a:lstStyle>
            <a:lvl1pPr>
              <a:defRPr/>
            </a:lvl1pPr>
          </a:lstStyle>
          <a:p>
            <a:endParaRPr lang="nl-NL" altLang="en-US"/>
          </a:p>
        </p:txBody>
      </p:sp>
      <p:sp>
        <p:nvSpPr>
          <p:cNvPr id="6" name="Tijdelijke aanduiding voor dianummer 5"/>
          <p:cNvSpPr>
            <a:spLocks noGrp="1"/>
          </p:cNvSpPr>
          <p:nvPr>
            <p:ph type="sldNum" sz="quarter" idx="12"/>
          </p:nvPr>
        </p:nvSpPr>
        <p:spPr/>
        <p:txBody>
          <a:bodyPr/>
          <a:lstStyle>
            <a:lvl1pPr>
              <a:defRPr/>
            </a:lvl1pPr>
          </a:lstStyle>
          <a:p>
            <a:fld id="{58529CD0-3787-4C3B-B0D8-6D1D2761F43D}" type="slidenum">
              <a:rPr lang="nl-NL" altLang="en-US"/>
              <a:pPr/>
              <a:t>‹nr.›</a:t>
            </a:fld>
            <a:endParaRPr lang="nl-NL" altLang="en-US"/>
          </a:p>
        </p:txBody>
      </p:sp>
    </p:spTree>
    <p:extLst>
      <p:ext uri="{BB962C8B-B14F-4D97-AF65-F5344CB8AC3E}">
        <p14:creationId xmlns:p14="http://schemas.microsoft.com/office/powerpoint/2010/main" val="914177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en-GB"/>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lvl1pPr>
              <a:defRPr/>
            </a:lvl1pPr>
          </a:lstStyle>
          <a:p>
            <a:endParaRPr lang="nl-NL" altLang="en-US"/>
          </a:p>
        </p:txBody>
      </p:sp>
      <p:sp>
        <p:nvSpPr>
          <p:cNvPr id="5" name="Tijdelijke aanduiding voor voettekst 4"/>
          <p:cNvSpPr>
            <a:spLocks noGrp="1"/>
          </p:cNvSpPr>
          <p:nvPr>
            <p:ph type="ftr" sz="quarter" idx="11"/>
          </p:nvPr>
        </p:nvSpPr>
        <p:spPr/>
        <p:txBody>
          <a:bodyPr/>
          <a:lstStyle>
            <a:lvl1pPr>
              <a:defRPr/>
            </a:lvl1pPr>
          </a:lstStyle>
          <a:p>
            <a:endParaRPr lang="nl-NL" altLang="en-US"/>
          </a:p>
        </p:txBody>
      </p:sp>
      <p:sp>
        <p:nvSpPr>
          <p:cNvPr id="6" name="Tijdelijke aanduiding voor dianummer 5"/>
          <p:cNvSpPr>
            <a:spLocks noGrp="1"/>
          </p:cNvSpPr>
          <p:nvPr>
            <p:ph type="sldNum" sz="quarter" idx="12"/>
          </p:nvPr>
        </p:nvSpPr>
        <p:spPr/>
        <p:txBody>
          <a:bodyPr/>
          <a:lstStyle>
            <a:lvl1pPr>
              <a:defRPr/>
            </a:lvl1pPr>
          </a:lstStyle>
          <a:p>
            <a:fld id="{2CF1ACAA-BE3C-447F-AEF0-281D107A23A9}" type="slidenum">
              <a:rPr lang="nl-NL" altLang="en-US"/>
              <a:pPr/>
              <a:t>‹nr.›</a:t>
            </a:fld>
            <a:endParaRPr lang="nl-NL" altLang="en-US"/>
          </a:p>
        </p:txBody>
      </p:sp>
    </p:spTree>
    <p:extLst>
      <p:ext uri="{BB962C8B-B14F-4D97-AF65-F5344CB8AC3E}">
        <p14:creationId xmlns:p14="http://schemas.microsoft.com/office/powerpoint/2010/main" val="2321649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lvl1pPr>
              <a:defRPr/>
            </a:lvl1pPr>
          </a:lstStyle>
          <a:p>
            <a:endParaRPr lang="nl-NL" altLang="en-US"/>
          </a:p>
        </p:txBody>
      </p:sp>
      <p:sp>
        <p:nvSpPr>
          <p:cNvPr id="5" name="Tijdelijke aanduiding voor voettekst 4"/>
          <p:cNvSpPr>
            <a:spLocks noGrp="1"/>
          </p:cNvSpPr>
          <p:nvPr>
            <p:ph type="ftr" sz="quarter" idx="11"/>
          </p:nvPr>
        </p:nvSpPr>
        <p:spPr/>
        <p:txBody>
          <a:bodyPr/>
          <a:lstStyle>
            <a:lvl1pPr>
              <a:defRPr/>
            </a:lvl1pPr>
          </a:lstStyle>
          <a:p>
            <a:endParaRPr lang="nl-NL" altLang="en-US"/>
          </a:p>
        </p:txBody>
      </p:sp>
      <p:sp>
        <p:nvSpPr>
          <p:cNvPr id="6" name="Tijdelijke aanduiding voor dianummer 5"/>
          <p:cNvSpPr>
            <a:spLocks noGrp="1"/>
          </p:cNvSpPr>
          <p:nvPr>
            <p:ph type="sldNum" sz="quarter" idx="12"/>
          </p:nvPr>
        </p:nvSpPr>
        <p:spPr/>
        <p:txBody>
          <a:bodyPr/>
          <a:lstStyle>
            <a:lvl1pPr>
              <a:defRPr/>
            </a:lvl1pPr>
          </a:lstStyle>
          <a:p>
            <a:fld id="{957A193B-83DC-4AD4-A7A2-B646DE41F8F7}" type="slidenum">
              <a:rPr lang="nl-NL" altLang="en-US"/>
              <a:pPr/>
              <a:t>‹nr.›</a:t>
            </a:fld>
            <a:endParaRPr lang="nl-NL" altLang="en-US"/>
          </a:p>
        </p:txBody>
      </p:sp>
    </p:spTree>
    <p:extLst>
      <p:ext uri="{BB962C8B-B14F-4D97-AF65-F5344CB8AC3E}">
        <p14:creationId xmlns:p14="http://schemas.microsoft.com/office/powerpoint/2010/main" val="673238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en-GB"/>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endParaRPr lang="nl-NL" altLang="en-US"/>
          </a:p>
        </p:txBody>
      </p:sp>
      <p:sp>
        <p:nvSpPr>
          <p:cNvPr id="5" name="Tijdelijke aanduiding voor voettekst 4"/>
          <p:cNvSpPr>
            <a:spLocks noGrp="1"/>
          </p:cNvSpPr>
          <p:nvPr>
            <p:ph type="ftr" sz="quarter" idx="11"/>
          </p:nvPr>
        </p:nvSpPr>
        <p:spPr/>
        <p:txBody>
          <a:bodyPr/>
          <a:lstStyle>
            <a:lvl1pPr>
              <a:defRPr/>
            </a:lvl1pPr>
          </a:lstStyle>
          <a:p>
            <a:endParaRPr lang="nl-NL" altLang="en-US"/>
          </a:p>
        </p:txBody>
      </p:sp>
      <p:sp>
        <p:nvSpPr>
          <p:cNvPr id="6" name="Tijdelijke aanduiding voor dianummer 5"/>
          <p:cNvSpPr>
            <a:spLocks noGrp="1"/>
          </p:cNvSpPr>
          <p:nvPr>
            <p:ph type="sldNum" sz="quarter" idx="12"/>
          </p:nvPr>
        </p:nvSpPr>
        <p:spPr/>
        <p:txBody>
          <a:bodyPr/>
          <a:lstStyle>
            <a:lvl1pPr>
              <a:defRPr/>
            </a:lvl1pPr>
          </a:lstStyle>
          <a:p>
            <a:fld id="{22B44B91-0283-4293-86D9-341697EEE3E2}" type="slidenum">
              <a:rPr lang="nl-NL" altLang="en-US"/>
              <a:pPr/>
              <a:t>‹nr.›</a:t>
            </a:fld>
            <a:endParaRPr lang="nl-NL" altLang="en-US"/>
          </a:p>
        </p:txBody>
      </p:sp>
    </p:spTree>
    <p:extLst>
      <p:ext uri="{BB962C8B-B14F-4D97-AF65-F5344CB8AC3E}">
        <p14:creationId xmlns:p14="http://schemas.microsoft.com/office/powerpoint/2010/main" val="3950114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5" name="Tijdelijke aanduiding voor datum 4"/>
          <p:cNvSpPr>
            <a:spLocks noGrp="1"/>
          </p:cNvSpPr>
          <p:nvPr>
            <p:ph type="dt" sz="half" idx="10"/>
          </p:nvPr>
        </p:nvSpPr>
        <p:spPr/>
        <p:txBody>
          <a:bodyPr/>
          <a:lstStyle>
            <a:lvl1pPr>
              <a:defRPr/>
            </a:lvl1pPr>
          </a:lstStyle>
          <a:p>
            <a:endParaRPr lang="nl-NL" altLang="en-US"/>
          </a:p>
        </p:txBody>
      </p:sp>
      <p:sp>
        <p:nvSpPr>
          <p:cNvPr id="6" name="Tijdelijke aanduiding voor voettekst 5"/>
          <p:cNvSpPr>
            <a:spLocks noGrp="1"/>
          </p:cNvSpPr>
          <p:nvPr>
            <p:ph type="ftr" sz="quarter" idx="11"/>
          </p:nvPr>
        </p:nvSpPr>
        <p:spPr/>
        <p:txBody>
          <a:bodyPr/>
          <a:lstStyle>
            <a:lvl1pPr>
              <a:defRPr/>
            </a:lvl1pPr>
          </a:lstStyle>
          <a:p>
            <a:endParaRPr lang="nl-NL" altLang="en-US"/>
          </a:p>
        </p:txBody>
      </p:sp>
      <p:sp>
        <p:nvSpPr>
          <p:cNvPr id="7" name="Tijdelijke aanduiding voor dianummer 6"/>
          <p:cNvSpPr>
            <a:spLocks noGrp="1"/>
          </p:cNvSpPr>
          <p:nvPr>
            <p:ph type="sldNum" sz="quarter" idx="12"/>
          </p:nvPr>
        </p:nvSpPr>
        <p:spPr/>
        <p:txBody>
          <a:bodyPr/>
          <a:lstStyle>
            <a:lvl1pPr>
              <a:defRPr/>
            </a:lvl1pPr>
          </a:lstStyle>
          <a:p>
            <a:fld id="{5B3CD943-E2EB-47A1-AE59-3F274DA1AC15}" type="slidenum">
              <a:rPr lang="nl-NL" altLang="en-US"/>
              <a:pPr/>
              <a:t>‹nr.›</a:t>
            </a:fld>
            <a:endParaRPr lang="nl-NL" altLang="en-US"/>
          </a:p>
        </p:txBody>
      </p:sp>
    </p:spTree>
    <p:extLst>
      <p:ext uri="{BB962C8B-B14F-4D97-AF65-F5344CB8AC3E}">
        <p14:creationId xmlns:p14="http://schemas.microsoft.com/office/powerpoint/2010/main" val="1539425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en-GB"/>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7" name="Tijdelijke aanduiding voor datum 6"/>
          <p:cNvSpPr>
            <a:spLocks noGrp="1"/>
          </p:cNvSpPr>
          <p:nvPr>
            <p:ph type="dt" sz="half" idx="10"/>
          </p:nvPr>
        </p:nvSpPr>
        <p:spPr/>
        <p:txBody>
          <a:bodyPr/>
          <a:lstStyle>
            <a:lvl1pPr>
              <a:defRPr/>
            </a:lvl1pPr>
          </a:lstStyle>
          <a:p>
            <a:endParaRPr lang="nl-NL" altLang="en-US"/>
          </a:p>
        </p:txBody>
      </p:sp>
      <p:sp>
        <p:nvSpPr>
          <p:cNvPr id="8" name="Tijdelijke aanduiding voor voettekst 7"/>
          <p:cNvSpPr>
            <a:spLocks noGrp="1"/>
          </p:cNvSpPr>
          <p:nvPr>
            <p:ph type="ftr" sz="quarter" idx="11"/>
          </p:nvPr>
        </p:nvSpPr>
        <p:spPr/>
        <p:txBody>
          <a:bodyPr/>
          <a:lstStyle>
            <a:lvl1pPr>
              <a:defRPr/>
            </a:lvl1pPr>
          </a:lstStyle>
          <a:p>
            <a:endParaRPr lang="nl-NL" altLang="en-US"/>
          </a:p>
        </p:txBody>
      </p:sp>
      <p:sp>
        <p:nvSpPr>
          <p:cNvPr id="9" name="Tijdelijke aanduiding voor dianummer 8"/>
          <p:cNvSpPr>
            <a:spLocks noGrp="1"/>
          </p:cNvSpPr>
          <p:nvPr>
            <p:ph type="sldNum" sz="quarter" idx="12"/>
          </p:nvPr>
        </p:nvSpPr>
        <p:spPr/>
        <p:txBody>
          <a:bodyPr/>
          <a:lstStyle>
            <a:lvl1pPr>
              <a:defRPr/>
            </a:lvl1pPr>
          </a:lstStyle>
          <a:p>
            <a:fld id="{39CE15D7-D3DA-43F3-B68A-45F05DF10675}" type="slidenum">
              <a:rPr lang="nl-NL" altLang="en-US"/>
              <a:pPr/>
              <a:t>‹nr.›</a:t>
            </a:fld>
            <a:endParaRPr lang="nl-NL" altLang="en-US"/>
          </a:p>
        </p:txBody>
      </p:sp>
    </p:spTree>
    <p:extLst>
      <p:ext uri="{BB962C8B-B14F-4D97-AF65-F5344CB8AC3E}">
        <p14:creationId xmlns:p14="http://schemas.microsoft.com/office/powerpoint/2010/main" val="2563316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datum 2"/>
          <p:cNvSpPr>
            <a:spLocks noGrp="1"/>
          </p:cNvSpPr>
          <p:nvPr>
            <p:ph type="dt" sz="half" idx="10"/>
          </p:nvPr>
        </p:nvSpPr>
        <p:spPr/>
        <p:txBody>
          <a:bodyPr/>
          <a:lstStyle>
            <a:lvl1pPr>
              <a:defRPr/>
            </a:lvl1pPr>
          </a:lstStyle>
          <a:p>
            <a:endParaRPr lang="nl-NL" altLang="en-US"/>
          </a:p>
        </p:txBody>
      </p:sp>
      <p:sp>
        <p:nvSpPr>
          <p:cNvPr id="4" name="Tijdelijke aanduiding voor voettekst 3"/>
          <p:cNvSpPr>
            <a:spLocks noGrp="1"/>
          </p:cNvSpPr>
          <p:nvPr>
            <p:ph type="ftr" sz="quarter" idx="11"/>
          </p:nvPr>
        </p:nvSpPr>
        <p:spPr/>
        <p:txBody>
          <a:bodyPr/>
          <a:lstStyle>
            <a:lvl1pPr>
              <a:defRPr/>
            </a:lvl1pPr>
          </a:lstStyle>
          <a:p>
            <a:endParaRPr lang="nl-NL" altLang="en-US"/>
          </a:p>
        </p:txBody>
      </p:sp>
      <p:sp>
        <p:nvSpPr>
          <p:cNvPr id="5" name="Tijdelijke aanduiding voor dianummer 4"/>
          <p:cNvSpPr>
            <a:spLocks noGrp="1"/>
          </p:cNvSpPr>
          <p:nvPr>
            <p:ph type="sldNum" sz="quarter" idx="12"/>
          </p:nvPr>
        </p:nvSpPr>
        <p:spPr/>
        <p:txBody>
          <a:bodyPr/>
          <a:lstStyle>
            <a:lvl1pPr>
              <a:defRPr/>
            </a:lvl1pPr>
          </a:lstStyle>
          <a:p>
            <a:fld id="{7233233D-D60D-4CF7-BAD0-0A5E2B8BD642}" type="slidenum">
              <a:rPr lang="nl-NL" altLang="en-US"/>
              <a:pPr/>
              <a:t>‹nr.›</a:t>
            </a:fld>
            <a:endParaRPr lang="nl-NL" altLang="en-US"/>
          </a:p>
        </p:txBody>
      </p:sp>
    </p:spTree>
    <p:extLst>
      <p:ext uri="{BB962C8B-B14F-4D97-AF65-F5344CB8AC3E}">
        <p14:creationId xmlns:p14="http://schemas.microsoft.com/office/powerpoint/2010/main" val="547539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endParaRPr lang="nl-NL" altLang="en-US"/>
          </a:p>
        </p:txBody>
      </p:sp>
      <p:sp>
        <p:nvSpPr>
          <p:cNvPr id="3" name="Tijdelijke aanduiding voor voettekst 2"/>
          <p:cNvSpPr>
            <a:spLocks noGrp="1"/>
          </p:cNvSpPr>
          <p:nvPr>
            <p:ph type="ftr" sz="quarter" idx="11"/>
          </p:nvPr>
        </p:nvSpPr>
        <p:spPr/>
        <p:txBody>
          <a:bodyPr/>
          <a:lstStyle>
            <a:lvl1pPr>
              <a:defRPr/>
            </a:lvl1pPr>
          </a:lstStyle>
          <a:p>
            <a:endParaRPr lang="nl-NL" altLang="en-US"/>
          </a:p>
        </p:txBody>
      </p:sp>
      <p:sp>
        <p:nvSpPr>
          <p:cNvPr id="4" name="Tijdelijke aanduiding voor dianummer 3"/>
          <p:cNvSpPr>
            <a:spLocks noGrp="1"/>
          </p:cNvSpPr>
          <p:nvPr>
            <p:ph type="sldNum" sz="quarter" idx="12"/>
          </p:nvPr>
        </p:nvSpPr>
        <p:spPr/>
        <p:txBody>
          <a:bodyPr/>
          <a:lstStyle>
            <a:lvl1pPr>
              <a:defRPr/>
            </a:lvl1pPr>
          </a:lstStyle>
          <a:p>
            <a:fld id="{F629A3AE-DAE8-423A-B5A5-380D30693D14}" type="slidenum">
              <a:rPr lang="nl-NL" altLang="en-US"/>
              <a:pPr/>
              <a:t>‹nr.›</a:t>
            </a:fld>
            <a:endParaRPr lang="nl-NL" altLang="en-US"/>
          </a:p>
        </p:txBody>
      </p:sp>
    </p:spTree>
    <p:extLst>
      <p:ext uri="{BB962C8B-B14F-4D97-AF65-F5344CB8AC3E}">
        <p14:creationId xmlns:p14="http://schemas.microsoft.com/office/powerpoint/2010/main" val="2022413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en-GB"/>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nl-NL" altLang="en-US"/>
          </a:p>
        </p:txBody>
      </p:sp>
      <p:sp>
        <p:nvSpPr>
          <p:cNvPr id="6" name="Tijdelijke aanduiding voor voettekst 5"/>
          <p:cNvSpPr>
            <a:spLocks noGrp="1"/>
          </p:cNvSpPr>
          <p:nvPr>
            <p:ph type="ftr" sz="quarter" idx="11"/>
          </p:nvPr>
        </p:nvSpPr>
        <p:spPr/>
        <p:txBody>
          <a:bodyPr/>
          <a:lstStyle>
            <a:lvl1pPr>
              <a:defRPr/>
            </a:lvl1pPr>
          </a:lstStyle>
          <a:p>
            <a:endParaRPr lang="nl-NL" altLang="en-US"/>
          </a:p>
        </p:txBody>
      </p:sp>
      <p:sp>
        <p:nvSpPr>
          <p:cNvPr id="7" name="Tijdelijke aanduiding voor dianummer 6"/>
          <p:cNvSpPr>
            <a:spLocks noGrp="1"/>
          </p:cNvSpPr>
          <p:nvPr>
            <p:ph type="sldNum" sz="quarter" idx="12"/>
          </p:nvPr>
        </p:nvSpPr>
        <p:spPr/>
        <p:txBody>
          <a:bodyPr/>
          <a:lstStyle>
            <a:lvl1pPr>
              <a:defRPr/>
            </a:lvl1pPr>
          </a:lstStyle>
          <a:p>
            <a:fld id="{0B83A2E5-E915-4340-98F2-3DA3A89BBE05}" type="slidenum">
              <a:rPr lang="nl-NL" altLang="en-US"/>
              <a:pPr/>
              <a:t>‹nr.›</a:t>
            </a:fld>
            <a:endParaRPr lang="nl-NL" altLang="en-US"/>
          </a:p>
        </p:txBody>
      </p:sp>
    </p:spTree>
    <p:extLst>
      <p:ext uri="{BB962C8B-B14F-4D97-AF65-F5344CB8AC3E}">
        <p14:creationId xmlns:p14="http://schemas.microsoft.com/office/powerpoint/2010/main" val="624529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GB"/>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nl-NL" altLang="en-US"/>
          </a:p>
        </p:txBody>
      </p:sp>
      <p:sp>
        <p:nvSpPr>
          <p:cNvPr id="6" name="Tijdelijke aanduiding voor voettekst 5"/>
          <p:cNvSpPr>
            <a:spLocks noGrp="1"/>
          </p:cNvSpPr>
          <p:nvPr>
            <p:ph type="ftr" sz="quarter" idx="11"/>
          </p:nvPr>
        </p:nvSpPr>
        <p:spPr/>
        <p:txBody>
          <a:bodyPr/>
          <a:lstStyle>
            <a:lvl1pPr>
              <a:defRPr/>
            </a:lvl1pPr>
          </a:lstStyle>
          <a:p>
            <a:endParaRPr lang="nl-NL" altLang="en-US"/>
          </a:p>
        </p:txBody>
      </p:sp>
      <p:sp>
        <p:nvSpPr>
          <p:cNvPr id="7" name="Tijdelijke aanduiding voor dianummer 6"/>
          <p:cNvSpPr>
            <a:spLocks noGrp="1"/>
          </p:cNvSpPr>
          <p:nvPr>
            <p:ph type="sldNum" sz="quarter" idx="12"/>
          </p:nvPr>
        </p:nvSpPr>
        <p:spPr/>
        <p:txBody>
          <a:bodyPr/>
          <a:lstStyle>
            <a:lvl1pPr>
              <a:defRPr/>
            </a:lvl1pPr>
          </a:lstStyle>
          <a:p>
            <a:fld id="{BF6E6E23-A5CF-4700-A102-489AF327EA1A}" type="slidenum">
              <a:rPr lang="nl-NL" altLang="en-US"/>
              <a:pPr/>
              <a:t>‹nr.›</a:t>
            </a:fld>
            <a:endParaRPr lang="nl-NL" altLang="en-US"/>
          </a:p>
        </p:txBody>
      </p:sp>
    </p:spTree>
    <p:extLst>
      <p:ext uri="{BB962C8B-B14F-4D97-AF65-F5344CB8AC3E}">
        <p14:creationId xmlns:p14="http://schemas.microsoft.com/office/powerpoint/2010/main" val="531317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INTERSPEECH Science Quiz</a:t>
            </a:r>
            <a:endParaRPr lang="nl-NL" altLang="en-US"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en-US" smtClean="0"/>
              <a:t>Klik om de opmaakprofielen van de modeltekst te bewerken</a:t>
            </a:r>
          </a:p>
          <a:p>
            <a:pPr lvl="1"/>
            <a:r>
              <a:rPr lang="nl-NL" altLang="en-US" smtClean="0"/>
              <a:t>Tweede niveau</a:t>
            </a:r>
          </a:p>
          <a:p>
            <a:pPr lvl="2"/>
            <a:r>
              <a:rPr lang="nl-NL" altLang="en-US" smtClean="0"/>
              <a:t>Derde niveau</a:t>
            </a:r>
          </a:p>
          <a:p>
            <a:pPr lvl="3"/>
            <a:r>
              <a:rPr lang="nl-NL" altLang="en-US" smtClean="0"/>
              <a:t>Vierde niveau</a:t>
            </a:r>
          </a:p>
          <a:p>
            <a:pPr lvl="4"/>
            <a:r>
              <a:rPr lang="nl-NL" altLang="en-US" smtClean="0"/>
              <a:t>Vijfde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endParaRPr lang="nl-NL"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endParaRPr lang="nl-NL"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828728B4-719A-4266-A63B-4541A280E03A}" type="slidenum">
              <a:rPr lang="nl-NL" altLang="en-US"/>
              <a:pPr/>
              <a:t>‹nr.›</a:t>
            </a:fld>
            <a:endParaRPr lang="nl-NL" altLang="en-US"/>
          </a:p>
        </p:txBody>
      </p:sp>
      <p:pic>
        <p:nvPicPr>
          <p:cNvPr id="1031" name="Picture 7" descr="Isca_logo_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3850" y="260350"/>
            <a:ext cx="161925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r" rtl="0" fontAlgn="base">
        <a:spcBef>
          <a:spcPct val="0"/>
        </a:spcBef>
        <a:spcAft>
          <a:spcPct val="0"/>
        </a:spcAft>
        <a:defRPr sz="3600">
          <a:solidFill>
            <a:schemeClr val="accent2"/>
          </a:solidFill>
          <a:latin typeface="+mj-lt"/>
          <a:ea typeface="+mj-ea"/>
          <a:cs typeface="+mj-cs"/>
        </a:defRPr>
      </a:lvl1pPr>
      <a:lvl2pPr algn="r" rtl="0" fontAlgn="base">
        <a:spcBef>
          <a:spcPct val="0"/>
        </a:spcBef>
        <a:spcAft>
          <a:spcPct val="0"/>
        </a:spcAft>
        <a:defRPr sz="3600">
          <a:solidFill>
            <a:schemeClr val="accent2"/>
          </a:solidFill>
          <a:latin typeface="Arial" charset="0"/>
        </a:defRPr>
      </a:lvl2pPr>
      <a:lvl3pPr algn="r" rtl="0" fontAlgn="base">
        <a:spcBef>
          <a:spcPct val="0"/>
        </a:spcBef>
        <a:spcAft>
          <a:spcPct val="0"/>
        </a:spcAft>
        <a:defRPr sz="3600">
          <a:solidFill>
            <a:schemeClr val="accent2"/>
          </a:solidFill>
          <a:latin typeface="Arial" charset="0"/>
        </a:defRPr>
      </a:lvl3pPr>
      <a:lvl4pPr algn="r" rtl="0" fontAlgn="base">
        <a:spcBef>
          <a:spcPct val="0"/>
        </a:spcBef>
        <a:spcAft>
          <a:spcPct val="0"/>
        </a:spcAft>
        <a:defRPr sz="3600">
          <a:solidFill>
            <a:schemeClr val="accent2"/>
          </a:solidFill>
          <a:latin typeface="Arial" charset="0"/>
        </a:defRPr>
      </a:lvl4pPr>
      <a:lvl5pPr algn="r" rtl="0" fontAlgn="base">
        <a:spcBef>
          <a:spcPct val="0"/>
        </a:spcBef>
        <a:spcAft>
          <a:spcPct val="0"/>
        </a:spcAft>
        <a:defRPr sz="3600">
          <a:solidFill>
            <a:schemeClr val="accent2"/>
          </a:solidFill>
          <a:latin typeface="Arial" charset="0"/>
        </a:defRPr>
      </a:lvl5pPr>
      <a:lvl6pPr marL="457200" algn="r" rtl="0" fontAlgn="base">
        <a:spcBef>
          <a:spcPct val="0"/>
        </a:spcBef>
        <a:spcAft>
          <a:spcPct val="0"/>
        </a:spcAft>
        <a:defRPr sz="3600">
          <a:solidFill>
            <a:schemeClr val="accent2"/>
          </a:solidFill>
          <a:latin typeface="Arial" charset="0"/>
        </a:defRPr>
      </a:lvl6pPr>
      <a:lvl7pPr marL="914400" algn="r" rtl="0" fontAlgn="base">
        <a:spcBef>
          <a:spcPct val="0"/>
        </a:spcBef>
        <a:spcAft>
          <a:spcPct val="0"/>
        </a:spcAft>
        <a:defRPr sz="3600">
          <a:solidFill>
            <a:schemeClr val="accent2"/>
          </a:solidFill>
          <a:latin typeface="Arial" charset="0"/>
        </a:defRPr>
      </a:lvl7pPr>
      <a:lvl8pPr marL="1371600" algn="r" rtl="0" fontAlgn="base">
        <a:spcBef>
          <a:spcPct val="0"/>
        </a:spcBef>
        <a:spcAft>
          <a:spcPct val="0"/>
        </a:spcAft>
        <a:defRPr sz="3600">
          <a:solidFill>
            <a:schemeClr val="accent2"/>
          </a:solidFill>
          <a:latin typeface="Arial" charset="0"/>
        </a:defRPr>
      </a:lvl8pPr>
      <a:lvl9pPr marL="1828800" algn="r" rtl="0" fontAlgn="base">
        <a:spcBef>
          <a:spcPct val="0"/>
        </a:spcBef>
        <a:spcAft>
          <a:spcPct val="0"/>
        </a:spcAft>
        <a:defRPr sz="3600">
          <a:solidFill>
            <a:schemeClr val="accent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file:///C:\Werk\ScienceQuiz\talkinglips.wmv"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audio" Target="file:///C:\Werk\ScienceQuiz\triads.wav" TargetMode="Externa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4213" y="1773238"/>
            <a:ext cx="7772400" cy="1470025"/>
          </a:xfrm>
        </p:spPr>
        <p:txBody>
          <a:bodyPr/>
          <a:lstStyle/>
          <a:p>
            <a:r>
              <a:rPr lang="en-US" altLang="en-US"/>
              <a:t>The Interspeech Science Quiz 2005</a:t>
            </a:r>
            <a:endParaRPr lang="nl-NL" altLang="en-US"/>
          </a:p>
        </p:txBody>
      </p:sp>
      <p:sp>
        <p:nvSpPr>
          <p:cNvPr id="2051" name="Rectangle 3"/>
          <p:cNvSpPr>
            <a:spLocks noGrp="1" noChangeArrowheads="1"/>
          </p:cNvSpPr>
          <p:nvPr>
            <p:ph type="subTitle" idx="1"/>
          </p:nvPr>
        </p:nvSpPr>
        <p:spPr>
          <a:xfrm>
            <a:off x="684213" y="3573463"/>
            <a:ext cx="8064500" cy="2592387"/>
          </a:xfrm>
        </p:spPr>
        <p:txBody>
          <a:bodyPr/>
          <a:lstStyle/>
          <a:p>
            <a:r>
              <a:rPr lang="en-US" altLang="en-US" sz="3600"/>
              <a:t>answers and winner</a:t>
            </a:r>
          </a:p>
          <a:p>
            <a:endParaRPr lang="en-US" altLang="en-US"/>
          </a:p>
          <a:p>
            <a:r>
              <a:rPr lang="en-US" altLang="en-US" sz="1800">
                <a:solidFill>
                  <a:schemeClr val="bg2"/>
                </a:solidFill>
              </a:rPr>
              <a:t>Organized by </a:t>
            </a:r>
            <a:br>
              <a:rPr lang="en-US" altLang="en-US" sz="1800">
                <a:solidFill>
                  <a:schemeClr val="bg2"/>
                </a:solidFill>
              </a:rPr>
            </a:br>
            <a:r>
              <a:rPr lang="en-US" altLang="en-US" sz="1800">
                <a:solidFill>
                  <a:schemeClr val="bg2"/>
                </a:solidFill>
              </a:rPr>
              <a:t/>
            </a:r>
            <a:br>
              <a:rPr lang="en-US" altLang="en-US" sz="1800">
                <a:solidFill>
                  <a:schemeClr val="bg2"/>
                </a:solidFill>
              </a:rPr>
            </a:br>
            <a:r>
              <a:rPr lang="en-US" altLang="en-US" sz="1800">
                <a:solidFill>
                  <a:schemeClr val="bg2"/>
                </a:solidFill>
              </a:rPr>
              <a:t>Gerrit Bloothooft, Rolf Carlson, Julia Hirschberg, </a:t>
            </a:r>
            <a:br>
              <a:rPr lang="en-US" altLang="en-US" sz="1800">
                <a:solidFill>
                  <a:schemeClr val="bg2"/>
                </a:solidFill>
              </a:rPr>
            </a:br>
            <a:r>
              <a:rPr lang="en-US" altLang="en-US" sz="1800">
                <a:solidFill>
                  <a:schemeClr val="bg2"/>
                </a:solidFill>
              </a:rPr>
              <a:t>Lin-shan Lee, Isabel Trancoso, Michael Wagner</a:t>
            </a:r>
            <a:endParaRPr lang="nl-NL" altLang="en-US" sz="1800">
              <a:solidFill>
                <a:schemeClr val="bg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87529DA4-D13F-4F13-8A02-BDAD01E115B1}" type="slidenum">
              <a:rPr lang="nl-NL" altLang="en-US"/>
              <a:pPr/>
              <a:t>10</a:t>
            </a:fld>
            <a:endParaRPr lang="nl-NL" altLang="en-US"/>
          </a:p>
        </p:txBody>
      </p:sp>
      <p:sp>
        <p:nvSpPr>
          <p:cNvPr id="20482" name="Rectangle 2"/>
          <p:cNvSpPr>
            <a:spLocks noGrp="1" noChangeArrowheads="1"/>
          </p:cNvSpPr>
          <p:nvPr>
            <p:ph type="title"/>
          </p:nvPr>
        </p:nvSpPr>
        <p:spPr/>
        <p:txBody>
          <a:bodyPr/>
          <a:lstStyle/>
          <a:p>
            <a:r>
              <a:rPr lang="en-US" altLang="en-US"/>
              <a:t>Interspeech Science Quiz</a:t>
            </a:r>
            <a:endParaRPr lang="nl-NL" altLang="en-US"/>
          </a:p>
        </p:txBody>
      </p:sp>
      <p:sp>
        <p:nvSpPr>
          <p:cNvPr id="20483" name="Rectangle 3"/>
          <p:cNvSpPr>
            <a:spLocks noChangeArrowheads="1"/>
          </p:cNvSpPr>
          <p:nvPr/>
        </p:nvSpPr>
        <p:spPr bwMode="auto">
          <a:xfrm>
            <a:off x="323850" y="1709738"/>
            <a:ext cx="8351838"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lgn="l">
              <a:tabLst>
                <a:tab pos="685800" algn="l"/>
              </a:tabLst>
              <a:defRPr>
                <a:solidFill>
                  <a:schemeClr val="tx1"/>
                </a:solidFill>
                <a:latin typeface="Arial" charset="0"/>
              </a:defRPr>
            </a:lvl1pPr>
            <a:lvl2pPr marL="800100" indent="-342900" algn="l">
              <a:tabLst>
                <a:tab pos="685800" algn="l"/>
              </a:tabLst>
              <a:defRPr>
                <a:solidFill>
                  <a:schemeClr val="tx1"/>
                </a:solidFill>
                <a:latin typeface="Arial" charset="0"/>
              </a:defRPr>
            </a:lvl2pPr>
            <a:lvl3pPr marL="1257300" indent="-342900" algn="l">
              <a:tabLst>
                <a:tab pos="685800" algn="l"/>
              </a:tabLst>
              <a:defRPr>
                <a:solidFill>
                  <a:schemeClr val="tx1"/>
                </a:solidFill>
                <a:latin typeface="Arial" charset="0"/>
              </a:defRPr>
            </a:lvl3pPr>
            <a:lvl4pPr marL="1714500" indent="-342900" algn="l">
              <a:tabLst>
                <a:tab pos="685800" algn="l"/>
              </a:tabLst>
              <a:defRPr>
                <a:solidFill>
                  <a:schemeClr val="tx1"/>
                </a:solidFill>
                <a:latin typeface="Arial" charset="0"/>
              </a:defRPr>
            </a:lvl4pPr>
            <a:lvl5pPr marL="2171700" indent="-342900" algn="l">
              <a:tabLst>
                <a:tab pos="685800" algn="l"/>
              </a:tabLst>
              <a:defRPr>
                <a:solidFill>
                  <a:schemeClr val="tx1"/>
                </a:solidFill>
                <a:latin typeface="Arial" charset="0"/>
              </a:defRPr>
            </a:lvl5pPr>
            <a:lvl6pPr marL="2628900" indent="-342900" fontAlgn="base">
              <a:spcBef>
                <a:spcPct val="0"/>
              </a:spcBef>
              <a:spcAft>
                <a:spcPct val="0"/>
              </a:spcAft>
              <a:tabLst>
                <a:tab pos="685800" algn="l"/>
              </a:tabLst>
              <a:defRPr>
                <a:solidFill>
                  <a:schemeClr val="tx1"/>
                </a:solidFill>
                <a:latin typeface="Arial" charset="0"/>
              </a:defRPr>
            </a:lvl6pPr>
            <a:lvl7pPr marL="3086100" indent="-342900" fontAlgn="base">
              <a:spcBef>
                <a:spcPct val="0"/>
              </a:spcBef>
              <a:spcAft>
                <a:spcPct val="0"/>
              </a:spcAft>
              <a:tabLst>
                <a:tab pos="685800" algn="l"/>
              </a:tabLst>
              <a:defRPr>
                <a:solidFill>
                  <a:schemeClr val="tx1"/>
                </a:solidFill>
                <a:latin typeface="Arial" charset="0"/>
              </a:defRPr>
            </a:lvl7pPr>
            <a:lvl8pPr marL="3543300" indent="-342900" fontAlgn="base">
              <a:spcBef>
                <a:spcPct val="0"/>
              </a:spcBef>
              <a:spcAft>
                <a:spcPct val="0"/>
              </a:spcAft>
              <a:tabLst>
                <a:tab pos="685800" algn="l"/>
              </a:tabLst>
              <a:defRPr>
                <a:solidFill>
                  <a:schemeClr val="tx1"/>
                </a:solidFill>
                <a:latin typeface="Arial" charset="0"/>
              </a:defRPr>
            </a:lvl8pPr>
            <a:lvl9pPr marL="4000500" indent="-342900" fontAlgn="base">
              <a:spcBef>
                <a:spcPct val="0"/>
              </a:spcBef>
              <a:spcAft>
                <a:spcPct val="0"/>
              </a:spcAft>
              <a:tabLst>
                <a:tab pos="685800" algn="l"/>
              </a:tabLst>
              <a:defRPr>
                <a:solidFill>
                  <a:schemeClr val="tx1"/>
                </a:solidFill>
                <a:latin typeface="Arial" charset="0"/>
              </a:defRPr>
            </a:lvl9pPr>
          </a:lstStyle>
          <a:p>
            <a:endParaRPr lang="nl-NL" altLang="en-US" sz="2400"/>
          </a:p>
          <a:p>
            <a:pPr>
              <a:buFontTx/>
              <a:buAutoNum type="arabicPeriod" startAt="9"/>
            </a:pPr>
            <a:r>
              <a:rPr lang="en-US" altLang="en-US" sz="2400"/>
              <a:t> What area is addressed in the PhD-thesis of</a:t>
            </a:r>
            <a:br>
              <a:rPr lang="en-US" altLang="en-US" sz="2400"/>
            </a:br>
            <a:r>
              <a:rPr lang="en-US" altLang="en-US" sz="2400"/>
              <a:t> Julia Hirschberg, vice-president of  ISCA?</a:t>
            </a:r>
          </a:p>
          <a:p>
            <a:endParaRPr lang="nl-NL" altLang="en-US" sz="2400"/>
          </a:p>
          <a:p>
            <a:pPr lvl="1">
              <a:buFontTx/>
              <a:buAutoNum type="alphaLcPeriod"/>
            </a:pPr>
            <a:r>
              <a:rPr lang="en-US" altLang="en-US" sz="2000"/>
              <a:t>phonetics</a:t>
            </a:r>
            <a:endParaRPr lang="nl-NL" altLang="en-US" sz="2000"/>
          </a:p>
          <a:p>
            <a:pPr lvl="1">
              <a:buFontTx/>
              <a:buAutoNum type="alphaLcPeriod"/>
            </a:pPr>
            <a:r>
              <a:rPr lang="en-US" altLang="en-US" sz="2000"/>
              <a:t>history</a:t>
            </a:r>
            <a:endParaRPr lang="nl-NL" altLang="en-US" sz="2000"/>
          </a:p>
          <a:p>
            <a:pPr lvl="1">
              <a:buFontTx/>
              <a:buAutoNum type="alphaLcPeriod"/>
            </a:pPr>
            <a:r>
              <a:rPr lang="en-US" altLang="en-US" sz="2000"/>
              <a:t>psychology</a:t>
            </a:r>
            <a:endParaRPr lang="nl-NL" altLang="en-US" sz="2000"/>
          </a:p>
          <a:p>
            <a:r>
              <a:rPr lang="en-US" altLang="en-US" sz="2400"/>
              <a:t>	</a:t>
            </a:r>
          </a:p>
          <a:p>
            <a:endParaRPr lang="en-US" altLang="en-US" sz="2400"/>
          </a:p>
          <a:p>
            <a:r>
              <a:rPr lang="en-US" altLang="en-US" sz="1800">
                <a:solidFill>
                  <a:schemeClr val="bg2"/>
                </a:solidFill>
              </a:rPr>
              <a:t>       Julia Hirschberg, "A Social History of Puebla de los Angeles, 1531-1560“,</a:t>
            </a:r>
            <a:br>
              <a:rPr lang="en-US" altLang="en-US" sz="1800">
                <a:solidFill>
                  <a:schemeClr val="bg2"/>
                </a:solidFill>
              </a:rPr>
            </a:br>
            <a:r>
              <a:rPr lang="en-US" altLang="en-US" sz="1800">
                <a:solidFill>
                  <a:schemeClr val="bg2"/>
                </a:solidFill>
              </a:rPr>
              <a:t>  Ph.D. Dissertation, University of Michigan, 1976</a:t>
            </a:r>
            <a:endParaRPr lang="en-US" altLang="en-US" sz="1800" i="1">
              <a:solidFill>
                <a:schemeClr val="bg2"/>
              </a:solidFill>
            </a:endParaRPr>
          </a:p>
          <a:p>
            <a:endParaRPr lang="en-US" altLang="en-US" sz="1800" i="1">
              <a:solidFill>
                <a:schemeClr val="bg2"/>
              </a:solidFill>
            </a:endParaRPr>
          </a:p>
          <a:p>
            <a:r>
              <a:rPr lang="en-US" altLang="en-US" sz="1800" i="1">
                <a:solidFill>
                  <a:schemeClr val="bg2"/>
                </a:solidFill>
              </a:rPr>
              <a:t> 	  Gerrit Bloothooft, Utrecht University, The Netherlands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20483">
                                            <p:txEl>
                                              <p:pRg st="4" end="4"/>
                                            </p:txEl>
                                          </p:spTgt>
                                        </p:tgtEl>
                                        <p:attrNameLst>
                                          <p:attrName>style.color</p:attrName>
                                        </p:attrNameLst>
                                      </p:cBhvr>
                                      <p:to>
                                        <a:srgbClr val="FF0000"/>
                                      </p:to>
                                    </p:animClr>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20483">
                                            <p:txEl>
                                              <p:pRg st="6" end="6"/>
                                            </p:txEl>
                                          </p:spTgt>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20483">
                                            <p:txEl>
                                              <p:pRg st="8" end="8"/>
                                            </p:txEl>
                                          </p:spTgt>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nodeType="afterEffect">
                                  <p:stCondLst>
                                    <p:cond delay="0"/>
                                  </p:stCondLst>
                                  <p:childTnLst>
                                    <p:set>
                                      <p:cBhvr>
                                        <p:cTn id="15" dur="1" fill="hold">
                                          <p:stCondLst>
                                            <p:cond delay="0"/>
                                          </p:stCondLst>
                                        </p:cTn>
                                        <p:tgtEl>
                                          <p:spTgt spid="204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fld id="{B9894A10-EF53-41DA-96C7-B7437C822AA1}" type="slidenum">
              <a:rPr lang="nl-NL" altLang="en-US"/>
              <a:pPr/>
              <a:t>11</a:t>
            </a:fld>
            <a:endParaRPr lang="nl-NL" altLang="en-US"/>
          </a:p>
        </p:txBody>
      </p:sp>
      <p:sp>
        <p:nvSpPr>
          <p:cNvPr id="56322" name="Rectangle 2"/>
          <p:cNvSpPr>
            <a:spLocks noGrp="1" noChangeArrowheads="1"/>
          </p:cNvSpPr>
          <p:nvPr>
            <p:ph type="title"/>
          </p:nvPr>
        </p:nvSpPr>
        <p:spPr/>
        <p:txBody>
          <a:bodyPr/>
          <a:lstStyle/>
          <a:p>
            <a:endParaRPr lang="en-US" altLang="en-US"/>
          </a:p>
        </p:txBody>
      </p:sp>
      <p:sp>
        <p:nvSpPr>
          <p:cNvPr id="56323" name="Rectangle 3"/>
          <p:cNvSpPr>
            <a:spLocks noGrp="1" noChangeArrowheads="1"/>
          </p:cNvSpPr>
          <p:nvPr>
            <p:ph type="body" idx="1"/>
          </p:nvPr>
        </p:nvSpPr>
        <p:spPr/>
        <p:txBody>
          <a:bodyPr/>
          <a:lstStyle/>
          <a:p>
            <a:pPr>
              <a:buFontTx/>
              <a:buNone/>
            </a:pPr>
            <a:r>
              <a:rPr lang="en-US" altLang="en-US"/>
              <a:t>Cover page !</a:t>
            </a:r>
            <a:endParaRPr lang="nl-NL" altLang="en-US"/>
          </a:p>
        </p:txBody>
      </p:sp>
      <p:pic>
        <p:nvPicPr>
          <p:cNvPr id="56325" name="Picture 5" descr="JH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0"/>
            <a:ext cx="46482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1C143ECD-042B-49E3-93C9-7D45DD46D0A5}" type="slidenum">
              <a:rPr lang="nl-NL" altLang="en-US"/>
              <a:pPr/>
              <a:t>12</a:t>
            </a:fld>
            <a:endParaRPr lang="nl-NL" altLang="en-US"/>
          </a:p>
        </p:txBody>
      </p:sp>
      <p:sp>
        <p:nvSpPr>
          <p:cNvPr id="21506" name="Rectangle 2"/>
          <p:cNvSpPr>
            <a:spLocks noGrp="1" noChangeArrowheads="1"/>
          </p:cNvSpPr>
          <p:nvPr>
            <p:ph type="title"/>
          </p:nvPr>
        </p:nvSpPr>
        <p:spPr/>
        <p:txBody>
          <a:bodyPr/>
          <a:lstStyle/>
          <a:p>
            <a:r>
              <a:rPr lang="en-US" altLang="en-US"/>
              <a:t>Interspeech Science Quiz</a:t>
            </a:r>
            <a:endParaRPr lang="nl-NL" altLang="en-US"/>
          </a:p>
        </p:txBody>
      </p:sp>
      <p:sp>
        <p:nvSpPr>
          <p:cNvPr id="21507" name="Rectangle 3"/>
          <p:cNvSpPr>
            <a:spLocks noChangeArrowheads="1"/>
          </p:cNvSpPr>
          <p:nvPr/>
        </p:nvSpPr>
        <p:spPr bwMode="auto">
          <a:xfrm>
            <a:off x="323850" y="1919288"/>
            <a:ext cx="11615738"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lgn="l">
              <a:tabLst>
                <a:tab pos="685800" algn="l"/>
              </a:tabLst>
              <a:defRPr>
                <a:solidFill>
                  <a:schemeClr val="tx1"/>
                </a:solidFill>
                <a:latin typeface="Arial" charset="0"/>
              </a:defRPr>
            </a:lvl1pPr>
            <a:lvl2pPr marL="800100" indent="-342900" algn="l">
              <a:tabLst>
                <a:tab pos="685800" algn="l"/>
              </a:tabLst>
              <a:defRPr>
                <a:solidFill>
                  <a:schemeClr val="tx1"/>
                </a:solidFill>
                <a:latin typeface="Arial" charset="0"/>
              </a:defRPr>
            </a:lvl2pPr>
            <a:lvl3pPr marL="1257300" indent="-342900" algn="l">
              <a:tabLst>
                <a:tab pos="685800" algn="l"/>
              </a:tabLst>
              <a:defRPr>
                <a:solidFill>
                  <a:schemeClr val="tx1"/>
                </a:solidFill>
                <a:latin typeface="Arial" charset="0"/>
              </a:defRPr>
            </a:lvl3pPr>
            <a:lvl4pPr marL="1714500" indent="-342900" algn="l">
              <a:tabLst>
                <a:tab pos="685800" algn="l"/>
              </a:tabLst>
              <a:defRPr>
                <a:solidFill>
                  <a:schemeClr val="tx1"/>
                </a:solidFill>
                <a:latin typeface="Arial" charset="0"/>
              </a:defRPr>
            </a:lvl4pPr>
            <a:lvl5pPr marL="2171700" indent="-342900" algn="l">
              <a:tabLst>
                <a:tab pos="685800" algn="l"/>
              </a:tabLst>
              <a:defRPr>
                <a:solidFill>
                  <a:schemeClr val="tx1"/>
                </a:solidFill>
                <a:latin typeface="Arial" charset="0"/>
              </a:defRPr>
            </a:lvl5pPr>
            <a:lvl6pPr marL="2628900" indent="-342900" fontAlgn="base">
              <a:spcBef>
                <a:spcPct val="0"/>
              </a:spcBef>
              <a:spcAft>
                <a:spcPct val="0"/>
              </a:spcAft>
              <a:tabLst>
                <a:tab pos="685800" algn="l"/>
              </a:tabLst>
              <a:defRPr>
                <a:solidFill>
                  <a:schemeClr val="tx1"/>
                </a:solidFill>
                <a:latin typeface="Arial" charset="0"/>
              </a:defRPr>
            </a:lvl6pPr>
            <a:lvl7pPr marL="3086100" indent="-342900" fontAlgn="base">
              <a:spcBef>
                <a:spcPct val="0"/>
              </a:spcBef>
              <a:spcAft>
                <a:spcPct val="0"/>
              </a:spcAft>
              <a:tabLst>
                <a:tab pos="685800" algn="l"/>
              </a:tabLst>
              <a:defRPr>
                <a:solidFill>
                  <a:schemeClr val="tx1"/>
                </a:solidFill>
                <a:latin typeface="Arial" charset="0"/>
              </a:defRPr>
            </a:lvl7pPr>
            <a:lvl8pPr marL="3543300" indent="-342900" fontAlgn="base">
              <a:spcBef>
                <a:spcPct val="0"/>
              </a:spcBef>
              <a:spcAft>
                <a:spcPct val="0"/>
              </a:spcAft>
              <a:tabLst>
                <a:tab pos="685800" algn="l"/>
              </a:tabLst>
              <a:defRPr>
                <a:solidFill>
                  <a:schemeClr val="tx1"/>
                </a:solidFill>
                <a:latin typeface="Arial" charset="0"/>
              </a:defRPr>
            </a:lvl8pPr>
            <a:lvl9pPr marL="4000500" indent="-342900" fontAlgn="base">
              <a:spcBef>
                <a:spcPct val="0"/>
              </a:spcBef>
              <a:spcAft>
                <a:spcPct val="0"/>
              </a:spcAft>
              <a:tabLst>
                <a:tab pos="685800" algn="l"/>
              </a:tabLst>
              <a:defRPr>
                <a:solidFill>
                  <a:schemeClr val="tx1"/>
                </a:solidFill>
                <a:latin typeface="Arial" charset="0"/>
              </a:defRPr>
            </a:lvl9pPr>
          </a:lstStyle>
          <a:p>
            <a:pPr>
              <a:buFontTx/>
              <a:buAutoNum type="arabicPeriod" startAt="10"/>
            </a:pPr>
            <a:r>
              <a:rPr lang="en-US" altLang="en-US" sz="2400"/>
              <a:t> Who utter more disfluencies, especially filled pauses </a:t>
            </a:r>
            <a:br>
              <a:rPr lang="en-US" altLang="en-US" sz="2400"/>
            </a:br>
            <a:r>
              <a:rPr lang="en-US" altLang="en-US" sz="2400"/>
              <a:t>  or fillers, in spontaneous conversations? </a:t>
            </a:r>
          </a:p>
          <a:p>
            <a:pPr>
              <a:buFontTx/>
              <a:buAutoNum type="arabicPeriod" startAt="10"/>
            </a:pPr>
            <a:endParaRPr lang="nl-NL" altLang="en-US" sz="2400"/>
          </a:p>
          <a:p>
            <a:pPr lvl="1">
              <a:buFontTx/>
              <a:buAutoNum type="alphaLcPeriod"/>
            </a:pPr>
            <a:r>
              <a:rPr lang="en-US" altLang="en-US" sz="2000"/>
              <a:t>female speakers</a:t>
            </a:r>
            <a:endParaRPr lang="nl-NL" altLang="en-US" sz="2000"/>
          </a:p>
          <a:p>
            <a:pPr lvl="1">
              <a:buFontTx/>
              <a:buAutoNum type="alphaLcPeriod"/>
            </a:pPr>
            <a:r>
              <a:rPr lang="en-US" altLang="en-US" sz="2000"/>
              <a:t>male speakers</a:t>
            </a:r>
            <a:endParaRPr lang="nl-NL" altLang="en-US" sz="2000"/>
          </a:p>
          <a:p>
            <a:pPr lvl="1">
              <a:buFontTx/>
              <a:buAutoNum type="alphaLcPeriod"/>
            </a:pPr>
            <a:r>
              <a:rPr lang="en-US" altLang="en-US" sz="2000"/>
              <a:t>no difference between male and female speakers</a:t>
            </a:r>
          </a:p>
          <a:p>
            <a:endParaRPr lang="nl-NL" altLang="en-US" sz="2000"/>
          </a:p>
          <a:p>
            <a:r>
              <a:rPr lang="en-US" altLang="en-US" sz="2400"/>
              <a:t>	 </a:t>
            </a:r>
            <a:r>
              <a:rPr lang="en-US" altLang="en-US" sz="1800">
                <a:solidFill>
                  <a:schemeClr val="bg2"/>
                </a:solidFill>
              </a:rPr>
              <a:t>From the Special Session on Age and Gender, Interspeech 2005: </a:t>
            </a:r>
            <a:endParaRPr lang="nl-NL" altLang="en-US" sz="1800">
              <a:solidFill>
                <a:schemeClr val="bg2"/>
              </a:solidFill>
            </a:endParaRPr>
          </a:p>
          <a:p>
            <a:r>
              <a:rPr lang="en-US" altLang="en-US" sz="1800">
                <a:solidFill>
                  <a:schemeClr val="bg2"/>
                </a:solidFill>
              </a:rPr>
              <a:t>	 </a:t>
            </a:r>
            <a:r>
              <a:rPr lang="en-US" altLang="en-US" sz="1600">
                <a:solidFill>
                  <a:schemeClr val="bg2"/>
                </a:solidFill>
              </a:rPr>
              <a:t>Martine Adda-Decker and Lori Lamel, "Do speech recognisers prefer female speakers" </a:t>
            </a:r>
            <a:endParaRPr lang="nl-NL" altLang="en-US" sz="1600">
              <a:solidFill>
                <a:schemeClr val="bg2"/>
              </a:solidFill>
            </a:endParaRPr>
          </a:p>
          <a:p>
            <a:r>
              <a:rPr lang="en-US" altLang="en-US" sz="1600">
                <a:solidFill>
                  <a:schemeClr val="bg2"/>
                </a:solidFill>
              </a:rPr>
              <a:t>	 Diana Binnenpoorte, Christophe Van Bael, Els den Os, Lou Boves, "Gender in every-day </a:t>
            </a:r>
            <a:br>
              <a:rPr lang="en-US" altLang="en-US" sz="1600">
                <a:solidFill>
                  <a:schemeClr val="bg2"/>
                </a:solidFill>
              </a:rPr>
            </a:br>
            <a:r>
              <a:rPr lang="en-US" altLang="en-US" sz="1600">
                <a:solidFill>
                  <a:schemeClr val="bg2"/>
                </a:solidFill>
              </a:rPr>
              <a:t> speech and language: a corpus-based study", and</a:t>
            </a:r>
            <a:endParaRPr lang="nl-NL" altLang="en-US" sz="1600">
              <a:solidFill>
                <a:schemeClr val="bg2"/>
              </a:solidFill>
            </a:endParaRPr>
          </a:p>
          <a:p>
            <a:r>
              <a:rPr lang="en-US" altLang="en-US" sz="1600">
                <a:solidFill>
                  <a:schemeClr val="bg2"/>
                </a:solidFill>
              </a:rPr>
              <a:t>	 Schriberg, E., "To 'errr' is human: ecology and acoustics of speech disfluencies", </a:t>
            </a:r>
            <a:br>
              <a:rPr lang="en-US" altLang="en-US" sz="1600">
                <a:solidFill>
                  <a:schemeClr val="bg2"/>
                </a:solidFill>
              </a:rPr>
            </a:br>
            <a:r>
              <a:rPr lang="en-US" altLang="en-US" sz="1600">
                <a:solidFill>
                  <a:schemeClr val="bg2"/>
                </a:solidFill>
              </a:rPr>
              <a:t> Journal of the International Phonetic Association, 31/1, pp. 153-169, 2001</a:t>
            </a:r>
          </a:p>
          <a:p>
            <a:endParaRPr lang="nl-NL" altLang="en-US" sz="1600">
              <a:solidFill>
                <a:schemeClr val="bg2"/>
              </a:solidFill>
            </a:endParaRPr>
          </a:p>
          <a:p>
            <a:r>
              <a:rPr lang="en-US" altLang="en-US" sz="1800" i="1">
                <a:solidFill>
                  <a:schemeClr val="bg2"/>
                </a:solidFill>
              </a:rPr>
              <a:t>	 Els den Os, Radboud University, Nijmegen, The Netherlands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21507">
                                            <p:txEl>
                                              <p:pRg st="3" end="3"/>
                                            </p:txEl>
                                          </p:spTgt>
                                        </p:tgtEl>
                                        <p:attrNameLst>
                                          <p:attrName>style.color</p:attrName>
                                        </p:attrNameLst>
                                      </p:cBhvr>
                                      <p:to>
                                        <a:srgbClr val="FF0000"/>
                                      </p:to>
                                    </p:animClr>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21507">
                                            <p:txEl>
                                              <p:pRg st="6" end="6"/>
                                            </p:txEl>
                                          </p:spTgt>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21507">
                                            <p:txEl>
                                              <p:pRg st="7" end="7"/>
                                            </p:txEl>
                                          </p:spTgt>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nodeType="afterEffect">
                                  <p:stCondLst>
                                    <p:cond delay="0"/>
                                  </p:stCondLst>
                                  <p:childTnLst>
                                    <p:set>
                                      <p:cBhvr>
                                        <p:cTn id="15" dur="1" fill="hold">
                                          <p:stCondLst>
                                            <p:cond delay="0"/>
                                          </p:stCondLst>
                                        </p:cTn>
                                        <p:tgtEl>
                                          <p:spTgt spid="21507">
                                            <p:txEl>
                                              <p:pRg st="8" end="8"/>
                                            </p:txEl>
                                          </p:spTgt>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0"/>
                                          </p:stCondLst>
                                        </p:cTn>
                                        <p:tgtEl>
                                          <p:spTgt spid="21507">
                                            <p:txEl>
                                              <p:pRg st="9" end="9"/>
                                            </p:txEl>
                                          </p:spTgt>
                                        </p:tgtEl>
                                        <p:attrNameLst>
                                          <p:attrName>style.visibility</p:attrName>
                                        </p:attrNameLst>
                                      </p:cBhvr>
                                      <p:to>
                                        <p:strVal val="visible"/>
                                      </p:to>
                                    </p:set>
                                  </p:childTnLst>
                                </p:cTn>
                              </p:par>
                            </p:childTnLst>
                          </p:cTn>
                        </p:par>
                        <p:par>
                          <p:cTn id="19" fill="hold" nodeType="afterGroup">
                            <p:stCondLst>
                              <p:cond delay="2000"/>
                            </p:stCondLst>
                            <p:childTnLst>
                              <p:par>
                                <p:cTn id="20" presetID="1" presetClass="entr" presetSubtype="0" fill="hold" nodeType="afterEffect">
                                  <p:stCondLst>
                                    <p:cond delay="0"/>
                                  </p:stCondLst>
                                  <p:childTnLst>
                                    <p:set>
                                      <p:cBhvr>
                                        <p:cTn id="21" dur="1" fill="hold">
                                          <p:stCondLst>
                                            <p:cond delay="0"/>
                                          </p:stCondLst>
                                        </p:cTn>
                                        <p:tgtEl>
                                          <p:spTgt spid="2150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E8FB63B3-4228-40EC-866C-4900853F4562}" type="slidenum">
              <a:rPr lang="nl-NL" altLang="en-US"/>
              <a:pPr/>
              <a:t>13</a:t>
            </a:fld>
            <a:endParaRPr lang="nl-NL" altLang="en-US"/>
          </a:p>
        </p:txBody>
      </p:sp>
      <p:sp>
        <p:nvSpPr>
          <p:cNvPr id="22530" name="Rectangle 2"/>
          <p:cNvSpPr>
            <a:spLocks noGrp="1" noChangeArrowheads="1"/>
          </p:cNvSpPr>
          <p:nvPr>
            <p:ph type="title"/>
          </p:nvPr>
        </p:nvSpPr>
        <p:spPr/>
        <p:txBody>
          <a:bodyPr/>
          <a:lstStyle/>
          <a:p>
            <a:r>
              <a:rPr lang="en-US" altLang="en-US"/>
              <a:t>Interspeech Science Quiz</a:t>
            </a:r>
            <a:endParaRPr lang="nl-NL" altLang="en-US"/>
          </a:p>
        </p:txBody>
      </p:sp>
      <p:sp>
        <p:nvSpPr>
          <p:cNvPr id="22531" name="Rectangle 3"/>
          <p:cNvSpPr>
            <a:spLocks noChangeArrowheads="1"/>
          </p:cNvSpPr>
          <p:nvPr/>
        </p:nvSpPr>
        <p:spPr bwMode="auto">
          <a:xfrm>
            <a:off x="-180975" y="1844675"/>
            <a:ext cx="9001125"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84" bIns="0" anchor="ctr">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altLang="en-US" sz="2400"/>
              <a:t>11. If during production of a long, sustained vowel /a/ one is</a:t>
            </a:r>
            <a:br>
              <a:rPr lang="en-US" altLang="en-US" sz="2400"/>
            </a:br>
            <a:r>
              <a:rPr lang="en-US" altLang="en-US" sz="2400"/>
              <a:t>  suddenly pushed on the chest, what happens</a:t>
            </a:r>
            <a:br>
              <a:rPr lang="en-US" altLang="en-US" sz="2400"/>
            </a:br>
            <a:r>
              <a:rPr lang="en-US" altLang="en-US" sz="2400"/>
              <a:t>  immediately after the push?</a:t>
            </a:r>
          </a:p>
          <a:p>
            <a:pPr>
              <a:buFontTx/>
              <a:buAutoNum type="arabicPeriod" startAt="11"/>
            </a:pPr>
            <a:endParaRPr lang="en-US" altLang="en-US" sz="2400"/>
          </a:p>
          <a:p>
            <a:pPr lvl="1">
              <a:buFontTx/>
              <a:buAutoNum type="alphaLcPeriod"/>
            </a:pPr>
            <a:r>
              <a:rPr lang="en-US" altLang="en-US" sz="2000"/>
              <a:t>F</a:t>
            </a:r>
            <a:r>
              <a:rPr lang="en-US" altLang="en-US" sz="2000" baseline="-25000"/>
              <a:t>0</a:t>
            </a:r>
            <a:r>
              <a:rPr lang="en-US" altLang="en-US" sz="2000"/>
              <a:t> increases, SPL remains constant </a:t>
            </a:r>
          </a:p>
          <a:p>
            <a:pPr lvl="1">
              <a:buFontTx/>
              <a:buAutoNum type="alphaLcPeriod"/>
            </a:pPr>
            <a:r>
              <a:rPr lang="en-US" altLang="en-US" sz="2000"/>
              <a:t>F</a:t>
            </a:r>
            <a:r>
              <a:rPr lang="en-US" altLang="en-US" sz="2000" baseline="-25000"/>
              <a:t>0 </a:t>
            </a:r>
            <a:r>
              <a:rPr lang="en-US" altLang="en-US" sz="2000"/>
              <a:t>remains constant, SPL increases</a:t>
            </a:r>
          </a:p>
          <a:p>
            <a:pPr lvl="1">
              <a:buFontTx/>
              <a:buAutoNum type="alphaLcPeriod"/>
            </a:pPr>
            <a:r>
              <a:rPr lang="en-US" altLang="en-US" sz="2000"/>
              <a:t>Both F</a:t>
            </a:r>
            <a:r>
              <a:rPr lang="en-US" altLang="en-US" sz="2000" baseline="-25000"/>
              <a:t>0 </a:t>
            </a:r>
            <a:r>
              <a:rPr lang="en-US" altLang="en-US" sz="2000"/>
              <a:t>and SPL increase</a:t>
            </a:r>
            <a:r>
              <a:rPr lang="en-US" altLang="en-US" sz="2400"/>
              <a:t> </a:t>
            </a:r>
          </a:p>
          <a:p>
            <a:r>
              <a:rPr lang="en-US" altLang="en-US" sz="2400"/>
              <a:t>				</a:t>
            </a:r>
            <a:br>
              <a:rPr lang="en-US" altLang="en-US" sz="2400"/>
            </a:br>
            <a:r>
              <a:rPr lang="en-US" altLang="en-US" sz="2400"/>
              <a:t>				        </a:t>
            </a:r>
            <a:r>
              <a:rPr lang="en-US" altLang="en-US" sz="2000"/>
              <a:t>[graph?]</a:t>
            </a:r>
          </a:p>
          <a:p>
            <a:r>
              <a:rPr lang="en-US" altLang="en-US" sz="1800">
                <a:solidFill>
                  <a:schemeClr val="bg2"/>
                </a:solidFill>
              </a:rPr>
              <a:t>       Helmer Strik (1994). “Physiological control and behaviour of the voice source</a:t>
            </a:r>
            <a:br>
              <a:rPr lang="en-US" altLang="en-US" sz="1800">
                <a:solidFill>
                  <a:schemeClr val="bg2"/>
                </a:solidFill>
              </a:rPr>
            </a:br>
            <a:r>
              <a:rPr lang="en-US" altLang="en-US" sz="1800">
                <a:solidFill>
                  <a:schemeClr val="bg2"/>
                </a:solidFill>
              </a:rPr>
              <a:t>  in the production of prosody”. Ph.D. dissertation, University of Nijmegen.</a:t>
            </a:r>
            <a:br>
              <a:rPr lang="en-US" altLang="en-US" sz="1800">
                <a:solidFill>
                  <a:schemeClr val="bg2"/>
                </a:solidFill>
              </a:rPr>
            </a:br>
            <a:r>
              <a:rPr lang="en-US" altLang="en-US" sz="1800">
                <a:solidFill>
                  <a:schemeClr val="bg2"/>
                </a:solidFill>
              </a:rPr>
              <a:t/>
            </a:r>
            <a:br>
              <a:rPr lang="en-US" altLang="en-US" sz="1800">
                <a:solidFill>
                  <a:schemeClr val="bg2"/>
                </a:solidFill>
              </a:rPr>
            </a:br>
            <a:r>
              <a:rPr lang="en-US" altLang="en-US" sz="1800">
                <a:solidFill>
                  <a:schemeClr val="bg2"/>
                </a:solidFill>
              </a:rPr>
              <a:t> </a:t>
            </a:r>
            <a:r>
              <a:rPr lang="en-US" altLang="en-US" sz="1800" i="1">
                <a:solidFill>
                  <a:schemeClr val="bg2"/>
                </a:solidFill>
              </a:rPr>
              <a:t>Helmer Strik, Radboud University, Nijmegen, The Netherlands</a:t>
            </a:r>
            <a:r>
              <a:rPr lang="nl-NL" altLang="en-US" sz="1800">
                <a:solidFill>
                  <a:schemeClr val="bg2"/>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22531">
                                            <p:txEl>
                                              <p:pRg st="4" end="4"/>
                                            </p:txEl>
                                          </p:spTgt>
                                        </p:tgtEl>
                                        <p:attrNameLst>
                                          <p:attrName>style.color</p:attrName>
                                        </p:attrNameLst>
                                      </p:cBhvr>
                                      <p:to>
                                        <a:srgbClr val="FF0000"/>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mph" presetSubtype="2" fill="hold" nodeType="clickEffect">
                                  <p:stCondLst>
                                    <p:cond delay="0"/>
                                  </p:stCondLst>
                                  <p:childTnLst>
                                    <p:animClr clrSpc="rgb" dir="cw">
                                      <p:cBhvr override="childStyle">
                                        <p:cTn id="10" dur="2000" fill="hold"/>
                                        <p:tgtEl>
                                          <p:spTgt spid="22531">
                                            <p:txEl>
                                              <p:pRg st="5" end="5"/>
                                            </p:txEl>
                                          </p:spTgt>
                                        </p:tgtEl>
                                        <p:attrNameLst>
                                          <p:attrName>style.color</p:attrName>
                                        </p:attrNameLst>
                                      </p:cBhvr>
                                      <p:to>
                                        <a:srgbClr val="FF0000"/>
                                      </p:to>
                                    </p:animClr>
                                  </p:childTnLst>
                                </p:cTn>
                              </p:par>
                            </p:childTnLst>
                          </p:cTn>
                        </p:par>
                        <p:par>
                          <p:cTn id="11" fill="hold" nodeType="afterGroup">
                            <p:stCondLst>
                              <p:cond delay="2000"/>
                            </p:stCondLst>
                            <p:childTnLst>
                              <p:par>
                                <p:cTn id="12" presetID="1" presetClass="entr" presetSubtype="0" fill="hold" nodeType="afterEffect">
                                  <p:stCondLst>
                                    <p:cond delay="0"/>
                                  </p:stCondLst>
                                  <p:childTnLst>
                                    <p:set>
                                      <p:cBhvr>
                                        <p:cTn id="13" dur="1" fill="hold">
                                          <p:stCondLst>
                                            <p:cond delay="0"/>
                                          </p:stCondLst>
                                        </p:cTn>
                                        <p:tgtEl>
                                          <p:spTgt spid="225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AD2E80A1-B55D-4BA5-8039-8CFFCD856325}" type="slidenum">
              <a:rPr lang="nl-NL" altLang="en-US"/>
              <a:pPr/>
              <a:t>14</a:t>
            </a:fld>
            <a:endParaRPr lang="nl-NL" altLang="en-US"/>
          </a:p>
        </p:txBody>
      </p:sp>
      <p:sp>
        <p:nvSpPr>
          <p:cNvPr id="23554" name="Rectangle 2"/>
          <p:cNvSpPr>
            <a:spLocks noGrp="1" noChangeArrowheads="1"/>
          </p:cNvSpPr>
          <p:nvPr>
            <p:ph type="title"/>
          </p:nvPr>
        </p:nvSpPr>
        <p:spPr/>
        <p:txBody>
          <a:bodyPr/>
          <a:lstStyle/>
          <a:p>
            <a:r>
              <a:rPr lang="en-US" altLang="en-US"/>
              <a:t>Interspeech Science Quiz</a:t>
            </a:r>
            <a:endParaRPr lang="nl-NL" altLang="en-US"/>
          </a:p>
        </p:txBody>
      </p:sp>
      <p:sp>
        <p:nvSpPr>
          <p:cNvPr id="23555" name="Rectangle 3"/>
          <p:cNvSpPr>
            <a:spLocks noChangeArrowheads="1"/>
          </p:cNvSpPr>
          <p:nvPr/>
        </p:nvSpPr>
        <p:spPr bwMode="auto">
          <a:xfrm>
            <a:off x="-180975" y="1844675"/>
            <a:ext cx="8642350" cy="467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84" bIns="0" anchor="ctr">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altLang="en-US" sz="2400"/>
              <a:t>12. To train an automatic speech recognizer, large </a:t>
            </a:r>
            <a:br>
              <a:rPr lang="en-US" altLang="en-US" sz="2400"/>
            </a:br>
            <a:r>
              <a:rPr lang="en-US" altLang="en-US" sz="2400"/>
              <a:t>  amounts of speech are used, say 25,000 hours of</a:t>
            </a:r>
            <a:br>
              <a:rPr lang="en-US" altLang="en-US" sz="2400"/>
            </a:br>
            <a:r>
              <a:rPr lang="en-US" altLang="en-US" sz="2400"/>
              <a:t>  speech. How many hours of speech does a human</a:t>
            </a:r>
            <a:br>
              <a:rPr lang="en-US" altLang="en-US" sz="2400"/>
            </a:br>
            <a:r>
              <a:rPr lang="en-US" altLang="en-US" sz="2400"/>
              <a:t>  roughly hear in a lifetime?</a:t>
            </a:r>
            <a:br>
              <a:rPr lang="en-US" altLang="en-US" sz="2400"/>
            </a:br>
            <a:endParaRPr lang="en-US" altLang="en-US" sz="2000"/>
          </a:p>
          <a:p>
            <a:pPr lvl="1">
              <a:buFontTx/>
              <a:buAutoNum type="alphaLcPeriod"/>
            </a:pPr>
            <a:r>
              <a:rPr lang="en-US" altLang="en-US" sz="2000"/>
              <a:t>more</a:t>
            </a:r>
          </a:p>
          <a:p>
            <a:pPr lvl="1">
              <a:buFontTx/>
              <a:buAutoNum type="alphaLcPeriod"/>
            </a:pPr>
            <a:r>
              <a:rPr lang="en-US" altLang="en-US" sz="2000"/>
              <a:t>less</a:t>
            </a:r>
          </a:p>
          <a:p>
            <a:pPr lvl="1">
              <a:buFontTx/>
              <a:buAutoNum type="alphaLcPeriod"/>
            </a:pPr>
            <a:r>
              <a:rPr lang="en-US" altLang="en-US" sz="2000"/>
              <a:t>about the same</a:t>
            </a:r>
          </a:p>
          <a:p>
            <a:endParaRPr lang="en-US" altLang="en-US" sz="2000"/>
          </a:p>
          <a:p>
            <a:r>
              <a:rPr lang="en-US" altLang="en-US" sz="1800">
                <a:solidFill>
                  <a:schemeClr val="bg2"/>
                </a:solidFill>
              </a:rPr>
              <a:t>       Moore, Roger K. 'There's no data like more data (but when will enough</a:t>
            </a:r>
            <a:br>
              <a:rPr lang="en-US" altLang="en-US" sz="1800">
                <a:solidFill>
                  <a:schemeClr val="bg2"/>
                </a:solidFill>
              </a:rPr>
            </a:br>
            <a:r>
              <a:rPr lang="en-US" altLang="en-US" sz="1800">
                <a:solidFill>
                  <a:schemeClr val="bg2"/>
                </a:solidFill>
              </a:rPr>
              <a:t> be enough?)', Proc. Inst. of Acoustics Workshop on Innovation in Speech</a:t>
            </a:r>
            <a:br>
              <a:rPr lang="en-US" altLang="en-US" sz="1800">
                <a:solidFill>
                  <a:schemeClr val="bg2"/>
                </a:solidFill>
              </a:rPr>
            </a:br>
            <a:r>
              <a:rPr lang="en-US" altLang="en-US" sz="1800">
                <a:solidFill>
                  <a:schemeClr val="bg2"/>
                </a:solidFill>
              </a:rPr>
              <a:t> Processing, IoA Proceedings vol.23, pt.3, pp.19-26, Stratford-upon-Avon,</a:t>
            </a:r>
            <a:br>
              <a:rPr lang="en-US" altLang="en-US" sz="1800">
                <a:solidFill>
                  <a:schemeClr val="bg2"/>
                </a:solidFill>
              </a:rPr>
            </a:br>
            <a:r>
              <a:rPr lang="en-US" altLang="en-US" sz="1800">
                <a:solidFill>
                  <a:schemeClr val="bg2"/>
                </a:solidFill>
              </a:rPr>
              <a:t> 2-3 April (2001).             </a:t>
            </a:r>
          </a:p>
          <a:p>
            <a:endParaRPr lang="en-US" altLang="en-US" sz="1800">
              <a:solidFill>
                <a:schemeClr val="bg2"/>
              </a:solidFill>
            </a:endParaRPr>
          </a:p>
          <a:p>
            <a:r>
              <a:rPr lang="en-US" altLang="en-US" sz="1800">
                <a:solidFill>
                  <a:schemeClr val="bg2"/>
                </a:solidFill>
              </a:rPr>
              <a:t>       </a:t>
            </a:r>
            <a:r>
              <a:rPr lang="en-US" altLang="en-US" sz="1800" i="1">
                <a:solidFill>
                  <a:schemeClr val="bg2"/>
                </a:solidFill>
              </a:rPr>
              <a:t>Helmer Strik, Radboud University, Nijmegen, The Netherlands</a:t>
            </a:r>
            <a:r>
              <a:rPr lang="nl-NL" altLang="en-US" sz="1800">
                <a:solidFill>
                  <a:schemeClr val="bg2"/>
                </a:solidFill>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5"/>
          <p:cNvSpPr>
            <a:spLocks noGrp="1"/>
          </p:cNvSpPr>
          <p:nvPr>
            <p:ph type="sldNum" sz="quarter" idx="12"/>
          </p:nvPr>
        </p:nvSpPr>
        <p:spPr/>
        <p:txBody>
          <a:bodyPr/>
          <a:lstStyle/>
          <a:p>
            <a:fld id="{92EF0800-C937-4166-B514-6E646AE84E73}" type="slidenum">
              <a:rPr lang="nl-NL" altLang="en-US"/>
              <a:pPr/>
              <a:t>15</a:t>
            </a:fld>
            <a:endParaRPr lang="nl-NL" altLang="en-US"/>
          </a:p>
        </p:txBody>
      </p:sp>
      <p:sp>
        <p:nvSpPr>
          <p:cNvPr id="24578" name="Rectangle 2"/>
          <p:cNvSpPr>
            <a:spLocks noGrp="1" noChangeArrowheads="1"/>
          </p:cNvSpPr>
          <p:nvPr>
            <p:ph type="title"/>
          </p:nvPr>
        </p:nvSpPr>
        <p:spPr/>
        <p:txBody>
          <a:bodyPr/>
          <a:lstStyle/>
          <a:p>
            <a:r>
              <a:rPr lang="en-US" altLang="en-US"/>
              <a:t>Interspeech Science Quiz</a:t>
            </a:r>
            <a:endParaRPr lang="nl-NL" altLang="en-US"/>
          </a:p>
        </p:txBody>
      </p:sp>
      <p:sp>
        <p:nvSpPr>
          <p:cNvPr id="24580" name="Rectangle 4"/>
          <p:cNvSpPr>
            <a:spLocks noChangeArrowheads="1"/>
          </p:cNvSpPr>
          <p:nvPr/>
        </p:nvSpPr>
        <p:spPr bwMode="auto">
          <a:xfrm>
            <a:off x="82550" y="1916113"/>
            <a:ext cx="9061450" cy="309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056" bIns="0" anchor="ctr">
            <a:spAutoFit/>
          </a:bodyPr>
          <a:lstStyle>
            <a:lvl1pPr marL="342900" indent="-342900" algn="l">
              <a:tabLst>
                <a:tab pos="457200" algn="l"/>
              </a:tabLst>
              <a:defRPr>
                <a:solidFill>
                  <a:schemeClr val="tx1"/>
                </a:solidFill>
                <a:latin typeface="Arial" charset="0"/>
              </a:defRPr>
            </a:lvl1pPr>
            <a:lvl2pPr marL="800100" indent="-342900" algn="l">
              <a:tabLst>
                <a:tab pos="457200" algn="l"/>
              </a:tabLst>
              <a:defRPr>
                <a:solidFill>
                  <a:schemeClr val="tx1"/>
                </a:solidFill>
                <a:latin typeface="Arial" charset="0"/>
              </a:defRPr>
            </a:lvl2pPr>
            <a:lvl3pPr marL="1257300" indent="-342900" algn="l">
              <a:tabLst>
                <a:tab pos="457200" algn="l"/>
              </a:tabLst>
              <a:defRPr>
                <a:solidFill>
                  <a:schemeClr val="tx1"/>
                </a:solidFill>
                <a:latin typeface="Arial" charset="0"/>
              </a:defRPr>
            </a:lvl3pPr>
            <a:lvl4pPr marL="1714500" indent="-342900" algn="l">
              <a:tabLst>
                <a:tab pos="457200" algn="l"/>
              </a:tabLst>
              <a:defRPr>
                <a:solidFill>
                  <a:schemeClr val="tx1"/>
                </a:solidFill>
                <a:latin typeface="Arial" charset="0"/>
              </a:defRPr>
            </a:lvl4pPr>
            <a:lvl5pPr marL="2171700" indent="-342900" algn="l">
              <a:tabLst>
                <a:tab pos="457200" algn="l"/>
              </a:tabLst>
              <a:defRPr>
                <a:solidFill>
                  <a:schemeClr val="tx1"/>
                </a:solidFill>
                <a:latin typeface="Arial" charset="0"/>
              </a:defRPr>
            </a:lvl5pPr>
            <a:lvl6pPr marL="2628900" indent="-342900" fontAlgn="base">
              <a:spcBef>
                <a:spcPct val="0"/>
              </a:spcBef>
              <a:spcAft>
                <a:spcPct val="0"/>
              </a:spcAft>
              <a:tabLst>
                <a:tab pos="457200" algn="l"/>
              </a:tabLst>
              <a:defRPr>
                <a:solidFill>
                  <a:schemeClr val="tx1"/>
                </a:solidFill>
                <a:latin typeface="Arial" charset="0"/>
              </a:defRPr>
            </a:lvl6pPr>
            <a:lvl7pPr marL="3086100" indent="-342900" fontAlgn="base">
              <a:spcBef>
                <a:spcPct val="0"/>
              </a:spcBef>
              <a:spcAft>
                <a:spcPct val="0"/>
              </a:spcAft>
              <a:tabLst>
                <a:tab pos="457200" algn="l"/>
              </a:tabLst>
              <a:defRPr>
                <a:solidFill>
                  <a:schemeClr val="tx1"/>
                </a:solidFill>
                <a:latin typeface="Arial" charset="0"/>
              </a:defRPr>
            </a:lvl7pPr>
            <a:lvl8pPr marL="3543300" indent="-342900" fontAlgn="base">
              <a:spcBef>
                <a:spcPct val="0"/>
              </a:spcBef>
              <a:spcAft>
                <a:spcPct val="0"/>
              </a:spcAft>
              <a:tabLst>
                <a:tab pos="457200" algn="l"/>
              </a:tabLst>
              <a:defRPr>
                <a:solidFill>
                  <a:schemeClr val="tx1"/>
                </a:solidFill>
                <a:latin typeface="Arial" charset="0"/>
              </a:defRPr>
            </a:lvl8pPr>
            <a:lvl9pPr marL="4000500" indent="-342900" fontAlgn="base">
              <a:spcBef>
                <a:spcPct val="0"/>
              </a:spcBef>
              <a:spcAft>
                <a:spcPct val="0"/>
              </a:spcAft>
              <a:tabLst>
                <a:tab pos="457200" algn="l"/>
              </a:tabLst>
              <a:defRPr>
                <a:solidFill>
                  <a:schemeClr val="tx1"/>
                </a:solidFill>
                <a:latin typeface="Arial" charset="0"/>
              </a:defRPr>
            </a:lvl9pPr>
          </a:lstStyle>
          <a:p>
            <a:r>
              <a:rPr lang="en-US" altLang="en-US" sz="2400">
                <a:cs typeface="Times New Roman" pitchFamily="18" charset="0"/>
              </a:rPr>
              <a:t>13.  In origami, the art of paper folding, a crease pattern is a </a:t>
            </a:r>
            <a:br>
              <a:rPr lang="en-US" altLang="en-US" sz="2400">
                <a:cs typeface="Times New Roman" pitchFamily="18" charset="0"/>
              </a:rPr>
            </a:br>
            <a:r>
              <a:rPr lang="en-US" altLang="en-US" sz="2400">
                <a:cs typeface="Times New Roman" pitchFamily="18" charset="0"/>
              </a:rPr>
              <a:t>   picture showing the creases corresponding to an origami</a:t>
            </a:r>
            <a:br>
              <a:rPr lang="en-US" altLang="en-US" sz="2400">
                <a:cs typeface="Times New Roman" pitchFamily="18" charset="0"/>
              </a:rPr>
            </a:br>
            <a:r>
              <a:rPr lang="en-US" altLang="en-US" sz="2400">
                <a:cs typeface="Times New Roman" pitchFamily="18" charset="0"/>
              </a:rPr>
              <a:t>   model, when it is completely reopened. The crease pattern</a:t>
            </a:r>
          </a:p>
          <a:p>
            <a:r>
              <a:rPr lang="en-US" altLang="en-US" sz="2400">
                <a:cs typeface="Times New Roman" pitchFamily="18" charset="0"/>
              </a:rPr>
              <a:t>       in the figure corresponds to an origami model showing</a:t>
            </a:r>
          </a:p>
          <a:p>
            <a:endParaRPr lang="en-US" altLang="en-US" sz="2400">
              <a:cs typeface="Times New Roman" pitchFamily="18" charset="0"/>
            </a:endParaRPr>
          </a:p>
          <a:p>
            <a:pPr lvl="1">
              <a:buFontTx/>
              <a:buAutoNum type="alphaLcPeriod"/>
            </a:pPr>
            <a:r>
              <a:rPr lang="en-US" altLang="en-US" sz="2000">
                <a:cs typeface="Times New Roman" pitchFamily="18" charset="0"/>
              </a:rPr>
              <a:t>vocal folds</a:t>
            </a:r>
          </a:p>
          <a:p>
            <a:pPr lvl="1">
              <a:buFontTx/>
              <a:buAutoNum type="alphaLcPeriod"/>
            </a:pPr>
            <a:r>
              <a:rPr lang="en-US" altLang="en-US" sz="2000">
                <a:cs typeface="Times New Roman" pitchFamily="18" charset="0"/>
              </a:rPr>
              <a:t>the vocal tract</a:t>
            </a:r>
          </a:p>
          <a:p>
            <a:pPr lvl="1">
              <a:buFontTx/>
              <a:buAutoNum type="alphaLcPeriod"/>
            </a:pPr>
            <a:r>
              <a:rPr lang="en-US" altLang="en-US" sz="2000">
                <a:cs typeface="Times New Roman" pitchFamily="18" charset="0"/>
              </a:rPr>
              <a:t>talking lips</a:t>
            </a:r>
          </a:p>
          <a:p>
            <a:endParaRPr lang="en-US" altLang="en-US" sz="2000"/>
          </a:p>
        </p:txBody>
      </p:sp>
      <p:pic>
        <p:nvPicPr>
          <p:cNvPr id="24579" name="Picture 3" descr="cplip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3429000"/>
            <a:ext cx="2667000" cy="2667000"/>
          </a:xfrm>
          <a:prstGeom prst="rect">
            <a:avLst/>
          </a:prstGeom>
          <a:noFill/>
          <a:extLst>
            <a:ext uri="{909E8E84-426E-40DD-AFC4-6F175D3DCCD1}">
              <a14:hiddenFill xmlns:a14="http://schemas.microsoft.com/office/drawing/2010/main">
                <a:solidFill>
                  <a:schemeClr val="folHlink"/>
                </a:solidFill>
              </a14:hiddenFill>
            </a:ext>
          </a:extLst>
        </p:spPr>
      </p:pic>
      <p:sp>
        <p:nvSpPr>
          <p:cNvPr id="24581" name="Rectangle 5"/>
          <p:cNvSpPr>
            <a:spLocks noChangeArrowheads="1"/>
          </p:cNvSpPr>
          <p:nvPr/>
        </p:nvSpPr>
        <p:spPr bwMode="auto">
          <a:xfrm>
            <a:off x="323850" y="5949950"/>
            <a:ext cx="4976813"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9236" bIns="0" anchor="ctr">
            <a:spAutoFit/>
          </a:bodyPr>
          <a:lstStyle/>
          <a:p>
            <a:pPr algn="l"/>
            <a:r>
              <a:rPr lang="en-US" altLang="en-US" sz="2000" i="1">
                <a:solidFill>
                  <a:schemeClr val="bg2"/>
                </a:solidFill>
                <a:latin typeface="Times New Roman" pitchFamily="18" charset="0"/>
                <a:cs typeface="Times New Roman" pitchFamily="18" charset="0"/>
              </a:rPr>
              <a:t>Roberto Gretter, ITC-IRST, Trento, Italy</a:t>
            </a:r>
            <a:r>
              <a:rPr lang="nl-NL" altLang="en-US" sz="2000">
                <a:solidFill>
                  <a:schemeClr val="bg2"/>
                </a:solidFill>
              </a:rPr>
              <a:t> </a:t>
            </a:r>
          </a:p>
        </p:txBody>
      </p:sp>
      <p:pic>
        <p:nvPicPr>
          <p:cNvPr id="24592" name="talkinglips.wmv">
            <a:hlinkClick r:id="" action="ppaction://media"/>
          </p:cNvPr>
          <p:cNvPicPr>
            <a:picLocks noRot="1" noChangeAspect="1" noChangeArrowheads="1"/>
          </p:cNvPicPr>
          <p:nvPr>
            <p:ph idx="1"/>
            <a:videoFile r:link="rId1"/>
          </p:nvPr>
        </p:nvPicPr>
        <p:blipFill>
          <a:blip r:embed="rId5">
            <a:extLst>
              <a:ext uri="{28A0092B-C50C-407E-A947-70E740481C1C}">
                <a14:useLocalDpi xmlns:a14="http://schemas.microsoft.com/office/drawing/2010/main" val="0"/>
              </a:ext>
            </a:extLst>
          </a:blip>
          <a:srcRect/>
          <a:stretch>
            <a:fillRect/>
          </a:stretch>
        </p:blipFill>
        <p:spPr>
          <a:xfrm>
            <a:off x="5651500" y="3573463"/>
            <a:ext cx="3048000" cy="2286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24580">
                                            <p:txEl>
                                              <p:pRg st="5" end="5"/>
                                            </p:txEl>
                                          </p:spTgt>
                                        </p:tgtEl>
                                        <p:attrNameLst>
                                          <p:attrName>style.color</p:attrName>
                                        </p:attrNameLst>
                                      </p:cBhvr>
                                      <p:to>
                                        <a:srgbClr val="FF0000"/>
                                      </p:to>
                                    </p:animClr>
                                  </p:childTnLst>
                                </p:cTn>
                              </p:par>
                            </p:childTnLst>
                          </p:cTn>
                        </p:par>
                        <p:par>
                          <p:cTn id="7" fill="hold" nodeType="afterGroup">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24581"/>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24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4592"/>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withEffect">
                                  <p:stCondLst>
                                    <p:cond delay="0"/>
                                  </p:stCondLst>
                                  <p:childTnLst>
                                    <p:cmd type="call" cmd="togglePause">
                                      <p:cBhvr>
                                        <p:cTn id="17" dur="1" fill="hold"/>
                                        <p:tgtEl>
                                          <p:spTgt spid="24592"/>
                                        </p:tgtEl>
                                      </p:cBhvr>
                                    </p:cmd>
                                  </p:childTnLst>
                                </p:cTn>
                              </p:par>
                            </p:childTnLst>
                          </p:cTn>
                        </p:par>
                      </p:childTnLst>
                    </p:cTn>
                  </p:par>
                </p:childTnLst>
              </p:cTn>
              <p:nextCondLst>
                <p:cond evt="onClick" delay="0">
                  <p:tgtEl>
                    <p:spTgt spid="24592"/>
                  </p:tgtEl>
                </p:cond>
              </p:nextCondLst>
            </p:seq>
            <p:video fullScrn="1">
              <p:cMediaNode>
                <p:cTn id="18" fill="hold" display="0">
                  <p:stCondLst>
                    <p:cond delay="indefinite"/>
                  </p:stCondLst>
                  <p:endCondLst>
                    <p:cond evt="onNext" delay="0">
                      <p:tgtEl>
                        <p:sldTgt/>
                      </p:tgtEl>
                    </p:cond>
                    <p:cond evt="onPrev" delay="0">
                      <p:tgtEl>
                        <p:sldTgt/>
                      </p:tgtEl>
                    </p:cond>
                  </p:endCondLst>
                </p:cTn>
                <p:tgtEl>
                  <p:spTgt spid="24592"/>
                </p:tgtEl>
              </p:cMediaNode>
            </p:video>
          </p:childTnLst>
        </p:cTn>
      </p:par>
    </p:tnLst>
    <p:bldLst>
      <p:bldP spid="245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FE74CE92-FA7A-434F-B49C-333FE7B83F43}" type="slidenum">
              <a:rPr lang="nl-NL" altLang="en-US"/>
              <a:pPr/>
              <a:t>16</a:t>
            </a:fld>
            <a:endParaRPr lang="nl-NL" altLang="en-US"/>
          </a:p>
        </p:txBody>
      </p:sp>
      <p:sp>
        <p:nvSpPr>
          <p:cNvPr id="25602" name="Rectangle 2"/>
          <p:cNvSpPr>
            <a:spLocks noGrp="1" noChangeArrowheads="1"/>
          </p:cNvSpPr>
          <p:nvPr>
            <p:ph type="title"/>
          </p:nvPr>
        </p:nvSpPr>
        <p:spPr/>
        <p:txBody>
          <a:bodyPr/>
          <a:lstStyle/>
          <a:p>
            <a:r>
              <a:rPr lang="en-US" altLang="en-US"/>
              <a:t>Interspeech Science Quiz</a:t>
            </a:r>
            <a:endParaRPr lang="nl-NL" altLang="en-US"/>
          </a:p>
        </p:txBody>
      </p:sp>
      <p:sp>
        <p:nvSpPr>
          <p:cNvPr id="25603" name="Rectangle 3"/>
          <p:cNvSpPr>
            <a:spLocks noChangeArrowheads="1"/>
          </p:cNvSpPr>
          <p:nvPr/>
        </p:nvSpPr>
        <p:spPr bwMode="auto">
          <a:xfrm>
            <a:off x="-323850" y="2060575"/>
            <a:ext cx="9288463" cy="385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84" bIns="0" anchor="ctr">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altLang="en-US" sz="2400"/>
              <a:t>14. Who said: “Every time I fire a linguist, my system's </a:t>
            </a:r>
            <a:br>
              <a:rPr lang="en-US" altLang="en-US" sz="2400"/>
            </a:br>
            <a:r>
              <a:rPr lang="en-US" altLang="en-US" sz="2400"/>
              <a:t>  performance goes up”</a:t>
            </a:r>
          </a:p>
          <a:p>
            <a:endParaRPr lang="en-US" altLang="en-US" sz="2400" b="1"/>
          </a:p>
          <a:p>
            <a:pPr lvl="1">
              <a:buFontTx/>
              <a:buAutoNum type="alphaLcPeriod"/>
            </a:pPr>
            <a:r>
              <a:rPr lang="en-US" altLang="en-US" sz="2000"/>
              <a:t>Fred Jelinek</a:t>
            </a:r>
          </a:p>
          <a:p>
            <a:pPr lvl="1">
              <a:buFontTx/>
              <a:buAutoNum type="alphaLcPeriod"/>
            </a:pPr>
            <a:r>
              <a:rPr lang="en-US" altLang="en-US" sz="2000"/>
              <a:t>Victor Zue</a:t>
            </a:r>
          </a:p>
          <a:p>
            <a:pPr lvl="1">
              <a:buFontTx/>
              <a:buAutoNum type="alphaLcPeriod"/>
            </a:pPr>
            <a:r>
              <a:rPr lang="en-US" altLang="en-US" sz="2000"/>
              <a:t>Wolfgang Wahlster</a:t>
            </a:r>
            <a:r>
              <a:rPr lang="en-US" altLang="en-US" sz="2400" i="1"/>
              <a:t>             </a:t>
            </a:r>
          </a:p>
          <a:p>
            <a:endParaRPr lang="en-US" altLang="en-US" sz="2400" i="1"/>
          </a:p>
          <a:p>
            <a:endParaRPr lang="en-US" altLang="en-US" sz="2400" i="1"/>
          </a:p>
          <a:p>
            <a:endParaRPr lang="en-US" altLang="en-US" sz="2400" i="1"/>
          </a:p>
          <a:p>
            <a:endParaRPr lang="en-US" altLang="en-US" sz="2400" i="1"/>
          </a:p>
          <a:p>
            <a:r>
              <a:rPr lang="en-US" altLang="en-US" sz="1800" i="1">
                <a:solidFill>
                  <a:schemeClr val="bg2"/>
                </a:solidFill>
              </a:rPr>
              <a:t>	  Louis ten Bosch, Radboud University, Nijmegen, The Netherlands</a:t>
            </a:r>
            <a:r>
              <a:rPr lang="nl-NL" altLang="en-US" sz="1800">
                <a:solidFill>
                  <a:schemeClr val="bg2"/>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25603">
                                            <p:txEl>
                                              <p:pRg st="2" end="2"/>
                                            </p:txEl>
                                          </p:spTgt>
                                        </p:tgtEl>
                                        <p:attrNameLst>
                                          <p:attrName>style.color</p:attrName>
                                        </p:attrNameLst>
                                      </p:cBhvr>
                                      <p:to>
                                        <a:srgbClr val="FF0000"/>
                                      </p:to>
                                    </p:animClr>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256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6D0766E0-CF60-41A7-BEE7-875EE734931A}" type="slidenum">
              <a:rPr lang="nl-NL" altLang="en-US"/>
              <a:pPr/>
              <a:t>17</a:t>
            </a:fld>
            <a:endParaRPr lang="nl-NL" altLang="en-US"/>
          </a:p>
        </p:txBody>
      </p:sp>
      <p:sp>
        <p:nvSpPr>
          <p:cNvPr id="26626" name="Rectangle 2"/>
          <p:cNvSpPr>
            <a:spLocks noGrp="1" noChangeArrowheads="1"/>
          </p:cNvSpPr>
          <p:nvPr>
            <p:ph type="title"/>
          </p:nvPr>
        </p:nvSpPr>
        <p:spPr/>
        <p:txBody>
          <a:bodyPr/>
          <a:lstStyle/>
          <a:p>
            <a:r>
              <a:rPr lang="en-US" altLang="en-US"/>
              <a:t>Interspeech Science Quiz</a:t>
            </a:r>
            <a:endParaRPr lang="nl-NL" altLang="en-US"/>
          </a:p>
        </p:txBody>
      </p:sp>
      <p:sp>
        <p:nvSpPr>
          <p:cNvPr id="26627" name="Rectangle 3"/>
          <p:cNvSpPr>
            <a:spLocks noChangeArrowheads="1"/>
          </p:cNvSpPr>
          <p:nvPr/>
        </p:nvSpPr>
        <p:spPr bwMode="auto">
          <a:xfrm>
            <a:off x="-323850" y="2060575"/>
            <a:ext cx="13762038" cy="397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84" bIns="0" anchor="ctr">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altLang="en-US" sz="2400"/>
              <a:t>15. The maximum number of vowels in a language is </a:t>
            </a:r>
          </a:p>
          <a:p>
            <a:endParaRPr lang="en-US" altLang="en-US" sz="2400"/>
          </a:p>
          <a:p>
            <a:pPr lvl="1">
              <a:buFontTx/>
              <a:buAutoNum type="alphaLcPeriod"/>
            </a:pPr>
            <a:r>
              <a:rPr lang="en-US" altLang="en-US" sz="2000"/>
              <a:t>unlimited</a:t>
            </a:r>
          </a:p>
          <a:p>
            <a:pPr lvl="1">
              <a:buFontTx/>
              <a:buAutoNum type="alphaLcPeriod"/>
            </a:pPr>
            <a:r>
              <a:rPr lang="en-US" altLang="en-US" sz="2000"/>
              <a:t>determined by the just noticeable difference of complex tones</a:t>
            </a:r>
          </a:p>
          <a:p>
            <a:pPr lvl="1">
              <a:buFontTx/>
              <a:buAutoNum type="alphaLcPeriod"/>
            </a:pPr>
            <a:r>
              <a:rPr lang="en-US" altLang="en-US" sz="2000"/>
              <a:t>determined by the phonological structure of that language </a:t>
            </a:r>
          </a:p>
          <a:p>
            <a:endParaRPr lang="en-US" altLang="en-US" sz="2000"/>
          </a:p>
          <a:p>
            <a:endParaRPr lang="en-US" altLang="en-US" sz="2000"/>
          </a:p>
          <a:p>
            <a:endParaRPr lang="en-US" altLang="en-US" sz="2000"/>
          </a:p>
          <a:p>
            <a:r>
              <a:rPr lang="en-US" altLang="en-US" sz="1800">
                <a:solidFill>
                  <a:schemeClr val="bg2"/>
                </a:solidFill>
              </a:rPr>
              <a:t>       There is a perceptual limitation, which excludes answer a, while </a:t>
            </a:r>
            <a:br>
              <a:rPr lang="en-US" altLang="en-US" sz="1800">
                <a:solidFill>
                  <a:schemeClr val="bg2"/>
                </a:solidFill>
              </a:rPr>
            </a:br>
            <a:r>
              <a:rPr lang="en-US" altLang="en-US" sz="1800">
                <a:solidFill>
                  <a:schemeClr val="bg2"/>
                </a:solidFill>
              </a:rPr>
              <a:t> answer c is a circular reasoning.</a:t>
            </a:r>
          </a:p>
          <a:p>
            <a:r>
              <a:rPr lang="en-US" altLang="en-US" sz="1800">
                <a:solidFill>
                  <a:schemeClr val="bg2"/>
                </a:solidFill>
              </a:rPr>
              <a:t/>
            </a:r>
            <a:br>
              <a:rPr lang="en-US" altLang="en-US" sz="1800">
                <a:solidFill>
                  <a:schemeClr val="bg2"/>
                </a:solidFill>
              </a:rPr>
            </a:br>
            <a:r>
              <a:rPr lang="en-US" altLang="en-US" sz="1800">
                <a:solidFill>
                  <a:schemeClr val="bg2"/>
                </a:solidFill>
              </a:rPr>
              <a:t>  </a:t>
            </a:r>
            <a:r>
              <a:rPr lang="en-US" altLang="en-US" sz="1800" i="1">
                <a:solidFill>
                  <a:schemeClr val="bg2"/>
                </a:solidFill>
              </a:rPr>
              <a:t>Louis ten Bosch, Radboud University, Nijmegen, The Netherlands</a:t>
            </a:r>
            <a:r>
              <a:rPr lang="nl-NL" altLang="en-US" sz="1800">
                <a:solidFill>
                  <a:schemeClr val="bg2"/>
                </a:solidFill>
              </a:rPr>
              <a:t> </a:t>
            </a:r>
          </a:p>
          <a:p>
            <a:pPr eaLnBrk="0" hangingPunct="0"/>
            <a:endParaRPr lang="nl-NL" altLang="en-US" sz="180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26627">
                                            <p:txEl>
                                              <p:pRg st="3" end="3"/>
                                            </p:txEl>
                                          </p:spTgt>
                                        </p:tgtEl>
                                        <p:attrNameLst>
                                          <p:attrName>style.color</p:attrName>
                                        </p:attrNameLst>
                                      </p:cBhvr>
                                      <p:to>
                                        <a:srgbClr val="FF0000"/>
                                      </p:to>
                                    </p:animClr>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26627">
                                            <p:txEl>
                                              <p:pRg st="8" end="8"/>
                                            </p:txEl>
                                          </p:spTgt>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266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71E3E1A6-CFB5-400A-A59C-D1A268907F61}" type="slidenum">
              <a:rPr lang="nl-NL" altLang="en-US"/>
              <a:pPr/>
              <a:t>18</a:t>
            </a:fld>
            <a:endParaRPr lang="nl-NL" altLang="en-US"/>
          </a:p>
        </p:txBody>
      </p:sp>
      <p:sp>
        <p:nvSpPr>
          <p:cNvPr id="27650" name="Rectangle 2"/>
          <p:cNvSpPr>
            <a:spLocks noGrp="1" noChangeArrowheads="1"/>
          </p:cNvSpPr>
          <p:nvPr>
            <p:ph type="title"/>
          </p:nvPr>
        </p:nvSpPr>
        <p:spPr/>
        <p:txBody>
          <a:bodyPr/>
          <a:lstStyle/>
          <a:p>
            <a:r>
              <a:rPr lang="en-US" altLang="en-US"/>
              <a:t>Interspeech Science Quiz</a:t>
            </a:r>
            <a:endParaRPr lang="nl-NL" altLang="en-US"/>
          </a:p>
        </p:txBody>
      </p:sp>
      <p:sp>
        <p:nvSpPr>
          <p:cNvPr id="27651" name="Rectangle 3"/>
          <p:cNvSpPr>
            <a:spLocks noChangeArrowheads="1"/>
          </p:cNvSpPr>
          <p:nvPr/>
        </p:nvSpPr>
        <p:spPr bwMode="auto">
          <a:xfrm>
            <a:off x="-323850" y="1989138"/>
            <a:ext cx="9217025"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84" bIns="0" anchor="ctr">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nl-NL" altLang="en-US" sz="2400"/>
              <a:t>16. All of the following mammal species have a lower than</a:t>
            </a:r>
            <a:br>
              <a:rPr lang="nl-NL" altLang="en-US" sz="2400"/>
            </a:br>
            <a:r>
              <a:rPr lang="nl-NL" altLang="en-US" sz="2400"/>
              <a:t>  typical larynx position for their vocalizations. In two of</a:t>
            </a:r>
            <a:br>
              <a:rPr lang="nl-NL" altLang="en-US" sz="2400"/>
            </a:br>
            <a:r>
              <a:rPr lang="nl-NL" altLang="en-US" sz="2400"/>
              <a:t>  them the lowering of the larynx is permanent. Which</a:t>
            </a:r>
            <a:br>
              <a:rPr lang="nl-NL" altLang="en-US" sz="2400"/>
            </a:br>
            <a:r>
              <a:rPr lang="nl-NL" altLang="en-US" sz="2400"/>
              <a:t>  species only lowers the larynx temporarily during</a:t>
            </a:r>
            <a:br>
              <a:rPr lang="nl-NL" altLang="en-US" sz="2400"/>
            </a:br>
            <a:r>
              <a:rPr lang="nl-NL" altLang="en-US" sz="2400"/>
              <a:t>  vocalization?</a:t>
            </a:r>
            <a:endParaRPr lang="en-US" altLang="en-US" sz="2400"/>
          </a:p>
          <a:p>
            <a:endParaRPr lang="en-US" altLang="en-US" sz="2400"/>
          </a:p>
          <a:p>
            <a:pPr lvl="1">
              <a:buFontTx/>
              <a:buAutoNum type="alphaLcPeriod"/>
            </a:pPr>
            <a:r>
              <a:rPr lang="en-US" altLang="en-US" sz="2000"/>
              <a:t>humans</a:t>
            </a:r>
          </a:p>
          <a:p>
            <a:pPr lvl="1">
              <a:buFontTx/>
              <a:buAutoNum type="alphaLcPeriod"/>
            </a:pPr>
            <a:r>
              <a:rPr lang="en-US" altLang="en-US" sz="2000"/>
              <a:t>red deer</a:t>
            </a:r>
          </a:p>
          <a:p>
            <a:pPr lvl="1">
              <a:buFontTx/>
              <a:buAutoNum type="alphaLcPeriod"/>
            </a:pPr>
            <a:r>
              <a:rPr lang="en-US" altLang="en-US" sz="2000"/>
              <a:t>dogs</a:t>
            </a:r>
            <a:r>
              <a:rPr lang="nl-NL" altLang="en-US" sz="2000"/>
              <a:t> </a:t>
            </a:r>
          </a:p>
          <a:p>
            <a:pPr>
              <a:buFontTx/>
              <a:buAutoNum type="alphaLcPeriod"/>
            </a:pPr>
            <a:endParaRPr lang="en-US" altLang="en-US" sz="2000"/>
          </a:p>
          <a:p>
            <a:r>
              <a:rPr lang="nl-NL" altLang="en-US" sz="1800">
                <a:solidFill>
                  <a:schemeClr val="bg2"/>
                </a:solidFill>
              </a:rPr>
              <a:t>       W.Tecumseh Fitch, keynote at ICSLP-2002, pp 1-8.</a:t>
            </a:r>
          </a:p>
          <a:p>
            <a:endParaRPr lang="nl-NL" altLang="en-US" sz="1800">
              <a:solidFill>
                <a:schemeClr val="bg2"/>
              </a:solidFill>
            </a:endParaRPr>
          </a:p>
          <a:p>
            <a:r>
              <a:rPr lang="nl-NL" altLang="en-US" sz="1800" i="1">
                <a:solidFill>
                  <a:schemeClr val="bg2"/>
                </a:solidFill>
              </a:rPr>
              <a:t>       Michael Wagner, University of Canberra, Australia</a:t>
            </a:r>
            <a:r>
              <a:rPr lang="nl-NL" altLang="en-US" sz="1800">
                <a:solidFill>
                  <a:schemeClr val="bg2"/>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27651">
                                            <p:txEl>
                                              <p:pRg st="4" end="4"/>
                                            </p:txEl>
                                          </p:spTgt>
                                        </p:tgtEl>
                                        <p:attrNameLst>
                                          <p:attrName>style.color</p:attrName>
                                        </p:attrNameLst>
                                      </p:cBhvr>
                                      <p:to>
                                        <a:srgbClr val="FF0000"/>
                                      </p:to>
                                    </p:animClr>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27651">
                                            <p:txEl>
                                              <p:pRg st="6" end="6"/>
                                            </p:txEl>
                                          </p:spTgt>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276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6228C7BA-57F8-470C-B969-9438AF28E7F9}" type="slidenum">
              <a:rPr lang="nl-NL" altLang="en-US"/>
              <a:pPr/>
              <a:t>19</a:t>
            </a:fld>
            <a:endParaRPr lang="nl-NL" altLang="en-US"/>
          </a:p>
        </p:txBody>
      </p:sp>
      <p:sp>
        <p:nvSpPr>
          <p:cNvPr id="28674" name="Rectangle 2"/>
          <p:cNvSpPr>
            <a:spLocks noGrp="1" noChangeArrowheads="1"/>
          </p:cNvSpPr>
          <p:nvPr>
            <p:ph type="title"/>
          </p:nvPr>
        </p:nvSpPr>
        <p:spPr/>
        <p:txBody>
          <a:bodyPr/>
          <a:lstStyle/>
          <a:p>
            <a:r>
              <a:rPr lang="en-US" altLang="en-US"/>
              <a:t>Interspeech Science Quiz</a:t>
            </a:r>
            <a:endParaRPr lang="nl-NL" altLang="en-US"/>
          </a:p>
        </p:txBody>
      </p:sp>
      <p:sp>
        <p:nvSpPr>
          <p:cNvPr id="28675" name="Text Box 3"/>
          <p:cNvSpPr txBox="1">
            <a:spLocks noChangeArrowheads="1"/>
          </p:cNvSpPr>
          <p:nvPr/>
        </p:nvSpPr>
        <p:spPr bwMode="auto">
          <a:xfrm>
            <a:off x="1258888" y="2205038"/>
            <a:ext cx="6553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tx1"/>
                </a:solidFill>
              </a:rPr>
              <a:t>Thanks to all who submitted questions and </a:t>
            </a:r>
            <a:br>
              <a:rPr lang="en-US" altLang="en-US" sz="2400">
                <a:solidFill>
                  <a:schemeClr val="tx1"/>
                </a:solidFill>
              </a:rPr>
            </a:br>
            <a:r>
              <a:rPr lang="en-US" altLang="en-US" sz="2400">
                <a:solidFill>
                  <a:schemeClr val="tx1"/>
                </a:solidFill>
              </a:rPr>
              <a:t>those who took the effort to find the answers</a:t>
            </a:r>
          </a:p>
          <a:p>
            <a:pPr>
              <a:spcBef>
                <a:spcPct val="50000"/>
              </a:spcBef>
            </a:pPr>
            <a:endParaRPr lang="en-US" altLang="en-US" sz="2400">
              <a:solidFill>
                <a:schemeClr val="tx1"/>
              </a:solidFill>
            </a:endParaRPr>
          </a:p>
          <a:p>
            <a:pPr>
              <a:spcBef>
                <a:spcPct val="50000"/>
              </a:spcBef>
            </a:pPr>
            <a:r>
              <a:rPr lang="en-US" altLang="en-US" sz="2400">
                <a:solidFill>
                  <a:schemeClr val="tx1"/>
                </a:solidFill>
              </a:rPr>
              <a:t>and the winner is</a:t>
            </a:r>
            <a:endParaRPr lang="nl-NL" altLang="en-US" sz="24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4"/>
          <p:cNvSpPr>
            <a:spLocks noGrp="1"/>
          </p:cNvSpPr>
          <p:nvPr>
            <p:ph type="sldNum" sz="quarter" idx="12"/>
          </p:nvPr>
        </p:nvSpPr>
        <p:spPr/>
        <p:txBody>
          <a:bodyPr/>
          <a:lstStyle/>
          <a:p>
            <a:fld id="{D79F3D0F-47BF-4E17-B6C5-5FEFF9EB8FD4}" type="slidenum">
              <a:rPr lang="nl-NL" altLang="en-US"/>
              <a:pPr/>
              <a:t>2</a:t>
            </a:fld>
            <a:endParaRPr lang="nl-NL" altLang="en-US"/>
          </a:p>
        </p:txBody>
      </p:sp>
      <p:sp>
        <p:nvSpPr>
          <p:cNvPr id="7172" name="Rectangle 4"/>
          <p:cNvSpPr>
            <a:spLocks noGrp="1" noChangeArrowheads="1"/>
          </p:cNvSpPr>
          <p:nvPr>
            <p:ph type="title"/>
          </p:nvPr>
        </p:nvSpPr>
        <p:spPr/>
        <p:txBody>
          <a:bodyPr/>
          <a:lstStyle/>
          <a:p>
            <a:r>
              <a:rPr lang="en-US" altLang="en-US"/>
              <a:t>Interspeech Science Quiz</a:t>
            </a:r>
            <a:endParaRPr lang="nl-NL" altLang="en-US"/>
          </a:p>
        </p:txBody>
      </p:sp>
      <p:sp>
        <p:nvSpPr>
          <p:cNvPr id="7173" name="Rectangle 5"/>
          <p:cNvSpPr>
            <a:spLocks noChangeArrowheads="1"/>
          </p:cNvSpPr>
          <p:nvPr/>
        </p:nvSpPr>
        <p:spPr bwMode="auto">
          <a:xfrm>
            <a:off x="250825" y="1773238"/>
            <a:ext cx="8677275" cy="475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lgn="l">
              <a:tabLst>
                <a:tab pos="685800" algn="l"/>
              </a:tabLst>
              <a:defRPr>
                <a:solidFill>
                  <a:schemeClr val="tx1"/>
                </a:solidFill>
                <a:latin typeface="Arial" charset="0"/>
              </a:defRPr>
            </a:lvl1pPr>
            <a:lvl2pPr marL="800100" indent="-342900" algn="l">
              <a:tabLst>
                <a:tab pos="685800" algn="l"/>
              </a:tabLst>
              <a:defRPr>
                <a:solidFill>
                  <a:schemeClr val="tx1"/>
                </a:solidFill>
                <a:latin typeface="Arial" charset="0"/>
              </a:defRPr>
            </a:lvl2pPr>
            <a:lvl3pPr marL="1257300" indent="-342900" algn="l">
              <a:tabLst>
                <a:tab pos="685800" algn="l"/>
              </a:tabLst>
              <a:defRPr>
                <a:solidFill>
                  <a:schemeClr val="tx1"/>
                </a:solidFill>
                <a:latin typeface="Arial" charset="0"/>
              </a:defRPr>
            </a:lvl3pPr>
            <a:lvl4pPr marL="1714500" indent="-342900" algn="l">
              <a:tabLst>
                <a:tab pos="685800" algn="l"/>
              </a:tabLst>
              <a:defRPr>
                <a:solidFill>
                  <a:schemeClr val="tx1"/>
                </a:solidFill>
                <a:latin typeface="Arial" charset="0"/>
              </a:defRPr>
            </a:lvl4pPr>
            <a:lvl5pPr marL="2171700" indent="-342900" algn="l">
              <a:tabLst>
                <a:tab pos="685800" algn="l"/>
              </a:tabLst>
              <a:defRPr>
                <a:solidFill>
                  <a:schemeClr val="tx1"/>
                </a:solidFill>
                <a:latin typeface="Arial" charset="0"/>
              </a:defRPr>
            </a:lvl5pPr>
            <a:lvl6pPr marL="2628900" indent="-342900" fontAlgn="base">
              <a:spcBef>
                <a:spcPct val="0"/>
              </a:spcBef>
              <a:spcAft>
                <a:spcPct val="0"/>
              </a:spcAft>
              <a:tabLst>
                <a:tab pos="685800" algn="l"/>
              </a:tabLst>
              <a:defRPr>
                <a:solidFill>
                  <a:schemeClr val="tx1"/>
                </a:solidFill>
                <a:latin typeface="Arial" charset="0"/>
              </a:defRPr>
            </a:lvl6pPr>
            <a:lvl7pPr marL="3086100" indent="-342900" fontAlgn="base">
              <a:spcBef>
                <a:spcPct val="0"/>
              </a:spcBef>
              <a:spcAft>
                <a:spcPct val="0"/>
              </a:spcAft>
              <a:tabLst>
                <a:tab pos="685800" algn="l"/>
              </a:tabLst>
              <a:defRPr>
                <a:solidFill>
                  <a:schemeClr val="tx1"/>
                </a:solidFill>
                <a:latin typeface="Arial" charset="0"/>
              </a:defRPr>
            </a:lvl7pPr>
            <a:lvl8pPr marL="3543300" indent="-342900" fontAlgn="base">
              <a:spcBef>
                <a:spcPct val="0"/>
              </a:spcBef>
              <a:spcAft>
                <a:spcPct val="0"/>
              </a:spcAft>
              <a:tabLst>
                <a:tab pos="685800" algn="l"/>
              </a:tabLst>
              <a:defRPr>
                <a:solidFill>
                  <a:schemeClr val="tx1"/>
                </a:solidFill>
                <a:latin typeface="Arial" charset="0"/>
              </a:defRPr>
            </a:lvl8pPr>
            <a:lvl9pPr marL="4000500" indent="-342900" fontAlgn="base">
              <a:spcBef>
                <a:spcPct val="0"/>
              </a:spcBef>
              <a:spcAft>
                <a:spcPct val="0"/>
              </a:spcAft>
              <a:tabLst>
                <a:tab pos="685800" algn="l"/>
              </a:tabLst>
              <a:defRPr>
                <a:solidFill>
                  <a:schemeClr val="tx1"/>
                </a:solidFill>
                <a:latin typeface="Arial" charset="0"/>
              </a:defRPr>
            </a:lvl9pPr>
          </a:lstStyle>
          <a:p>
            <a:endParaRPr lang="nl-NL" altLang="en-US" sz="1800" dirty="0"/>
          </a:p>
          <a:p>
            <a:r>
              <a:rPr lang="en-US" altLang="en-US" sz="2400" dirty="0"/>
              <a:t>1. Which type of singing is involved in the famous Lisbon </a:t>
            </a:r>
            <a:r>
              <a:rPr lang="en-US" altLang="en-US" sz="2400" dirty="0" err="1"/>
              <a:t>fado</a:t>
            </a:r>
            <a:r>
              <a:rPr lang="en-US" altLang="en-US" sz="2400" dirty="0"/>
              <a:t>?</a:t>
            </a:r>
          </a:p>
          <a:p>
            <a:endParaRPr lang="nl-NL" altLang="en-US" sz="2400" dirty="0"/>
          </a:p>
          <a:p>
            <a:pPr lvl="1">
              <a:buFontTx/>
              <a:buAutoNum type="alphaLcPeriod"/>
            </a:pPr>
            <a:r>
              <a:rPr lang="en-US" altLang="en-US" sz="2000" dirty="0"/>
              <a:t>Bel Canto </a:t>
            </a:r>
            <a:endParaRPr lang="nl-NL" altLang="en-US" sz="2000" dirty="0"/>
          </a:p>
          <a:p>
            <a:pPr lvl="1">
              <a:buFontTx/>
              <a:buAutoNum type="alphaLcPeriod"/>
            </a:pPr>
            <a:r>
              <a:rPr lang="en-US" altLang="en-US" sz="2000" dirty="0"/>
              <a:t>falsetto voice</a:t>
            </a:r>
            <a:endParaRPr lang="nl-NL" altLang="en-US" sz="2000" dirty="0"/>
          </a:p>
          <a:p>
            <a:pPr lvl="1">
              <a:buFontTx/>
              <a:buAutoNum type="alphaLcPeriod"/>
            </a:pPr>
            <a:r>
              <a:rPr lang="en-US" altLang="en-US" sz="2000" dirty="0"/>
              <a:t>chest voice</a:t>
            </a:r>
            <a:br>
              <a:rPr lang="en-US" altLang="en-US" sz="2000" dirty="0"/>
            </a:br>
            <a:r>
              <a:rPr lang="en-US" altLang="en-US" sz="1800" dirty="0"/>
              <a:t/>
            </a:r>
            <a:br>
              <a:rPr lang="en-US" altLang="en-US" sz="1800" dirty="0"/>
            </a:br>
            <a:endParaRPr lang="en-US" altLang="en-US" sz="1800" dirty="0"/>
          </a:p>
          <a:p>
            <a:pPr lvl="1">
              <a:buFontTx/>
              <a:buAutoNum type="alphaLcPeriod"/>
            </a:pPr>
            <a:endParaRPr lang="en-US" altLang="en-US" sz="1800"/>
          </a:p>
          <a:p>
            <a:pPr lvl="1">
              <a:buFontTx/>
              <a:buAutoNum type="alphaLcPeriod"/>
            </a:pPr>
            <a:endParaRPr lang="en-US" altLang="en-US" sz="1800"/>
          </a:p>
          <a:p>
            <a:pPr lvl="1">
              <a:buFontTx/>
              <a:buAutoNum type="alphaLcPeriod"/>
            </a:pPr>
            <a:endParaRPr lang="en-US" altLang="en-US" sz="1800" dirty="0"/>
          </a:p>
          <a:p>
            <a:pPr lvl="1">
              <a:buFontTx/>
              <a:buAutoNum type="alphaLcPeriod"/>
            </a:pPr>
            <a:endParaRPr lang="en-US" altLang="en-US" sz="1800" dirty="0"/>
          </a:p>
          <a:p>
            <a:pPr lvl="1">
              <a:buFontTx/>
              <a:buAutoNum type="alphaLcPeriod"/>
            </a:pPr>
            <a:endParaRPr lang="en-US" altLang="en-US" sz="1800" dirty="0"/>
          </a:p>
          <a:p>
            <a:pPr lvl="1">
              <a:buFontTx/>
              <a:buAutoNum type="alphaLcPeriod"/>
            </a:pPr>
            <a:endParaRPr lang="en-US" altLang="en-US" sz="1800" dirty="0"/>
          </a:p>
          <a:p>
            <a:pPr lvl="1">
              <a:buFontTx/>
              <a:buAutoNum type="alphaLcPeriod"/>
            </a:pPr>
            <a:endParaRPr lang="en-US" altLang="en-US" sz="1800" dirty="0"/>
          </a:p>
          <a:p>
            <a:pPr lvl="1"/>
            <a:r>
              <a:rPr lang="en-US" altLang="en-US" sz="1800" i="1" dirty="0">
                <a:solidFill>
                  <a:schemeClr val="bg2"/>
                </a:solidFill>
              </a:rPr>
              <a:t>Gerrit Bloothooft, Utrecht University, The Netherlands</a:t>
            </a:r>
          </a:p>
        </p:txBody>
      </p:sp>
      <p:pic>
        <p:nvPicPr>
          <p:cNvPr id="7174" name="Picture 6" descr="1268367086Amalia_foto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763" y="2492375"/>
            <a:ext cx="2430462" cy="3667125"/>
          </a:xfrm>
          <a:prstGeom prst="rect">
            <a:avLst/>
          </a:prstGeom>
          <a:noFill/>
          <a:extLst>
            <a:ext uri="{909E8E84-426E-40DD-AFC4-6F175D3DCCD1}">
              <a14:hiddenFill xmlns:a14="http://schemas.microsoft.com/office/drawing/2010/main">
                <a:solidFill>
                  <a:srgbClr val="FFFFFF"/>
                </a:solidFill>
              </a14:hiddenFill>
            </a:ext>
          </a:extLst>
        </p:spPr>
      </p:pic>
      <p:sp>
        <p:nvSpPr>
          <p:cNvPr id="7176" name="Rectangle 8"/>
          <p:cNvSpPr>
            <a:spLocks noChangeArrowheads="1"/>
          </p:cNvSpPr>
          <p:nvPr/>
        </p:nvSpPr>
        <p:spPr bwMode="auto">
          <a:xfrm>
            <a:off x="3995738" y="3644900"/>
            <a:ext cx="205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20000"/>
              </a:spcBef>
            </a:pPr>
            <a:r>
              <a:rPr lang="en-US" altLang="en-US" sz="1800">
                <a:solidFill>
                  <a:schemeClr val="tx1"/>
                </a:solidFill>
              </a:rPr>
              <a:t>Amalia Rodrigues </a:t>
            </a:r>
          </a:p>
        </p:txBody>
      </p:sp>
      <p:pic>
        <p:nvPicPr>
          <p:cNvPr id="2" name="13 Amalia.wav">
            <a:hlinkClick r:id="" action="ppaction://media"/>
          </p:cNvPr>
          <p:cNvPicPr>
            <a:picLocks noRot="1" noChangeAspect="1"/>
          </p:cNvPicPr>
          <p:nvPr>
            <a:wavAudioFile r:embed="rId1" name="13 Amalia.wav"/>
          </p:nvPr>
        </p:nvPicPr>
        <p:blipFill>
          <a:blip r:embed="rId5"/>
          <a:stretch>
            <a:fillRect/>
          </a:stretch>
        </p:blipFill>
        <p:spPr>
          <a:xfrm>
            <a:off x="4589462" y="3035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7173">
                                            <p:txEl>
                                              <p:pRg st="5" end="5"/>
                                            </p:txEl>
                                          </p:spTgt>
                                        </p:tgtEl>
                                        <p:attrNameLst>
                                          <p:attrName>style.color</p:attrName>
                                        </p:attrNameLst>
                                      </p:cBhvr>
                                      <p:to>
                                        <a:srgbClr val="FF0000"/>
                                      </p:to>
                                    </p:animClr>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717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6317"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84386A31-02CA-46D0-9F4C-65CC99AEB834}" type="slidenum">
              <a:rPr lang="nl-NL" altLang="en-US"/>
              <a:pPr/>
              <a:t>20</a:t>
            </a:fld>
            <a:endParaRPr lang="nl-NL" altLang="en-US"/>
          </a:p>
        </p:txBody>
      </p:sp>
      <p:sp>
        <p:nvSpPr>
          <p:cNvPr id="50178" name="Rectangle 2"/>
          <p:cNvSpPr>
            <a:spLocks noGrp="1" noChangeArrowheads="1"/>
          </p:cNvSpPr>
          <p:nvPr>
            <p:ph type="title"/>
          </p:nvPr>
        </p:nvSpPr>
        <p:spPr/>
        <p:txBody>
          <a:bodyPr/>
          <a:lstStyle/>
          <a:p>
            <a:r>
              <a:rPr lang="en-US" altLang="en-US"/>
              <a:t>Interspeech Science Quiz</a:t>
            </a:r>
            <a:endParaRPr lang="nl-NL" altLang="en-US"/>
          </a:p>
        </p:txBody>
      </p:sp>
      <p:sp>
        <p:nvSpPr>
          <p:cNvPr id="50180" name="Text Box 4"/>
          <p:cNvSpPr txBox="1">
            <a:spLocks noChangeArrowheads="1"/>
          </p:cNvSpPr>
          <p:nvPr/>
        </p:nvSpPr>
        <p:spPr bwMode="auto">
          <a:xfrm>
            <a:off x="2700338" y="2708275"/>
            <a:ext cx="446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tx1"/>
                </a:solidFill>
              </a:rPr>
              <a:t>winner</a:t>
            </a:r>
            <a:endParaRPr lang="nl-NL" altLang="en-US">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503EAB2B-837D-44AD-8221-75894A4EE74C}" type="slidenum">
              <a:rPr lang="nl-NL" altLang="en-US"/>
              <a:pPr/>
              <a:t>3</a:t>
            </a:fld>
            <a:endParaRPr lang="nl-NL" altLang="en-US"/>
          </a:p>
        </p:txBody>
      </p:sp>
      <p:sp>
        <p:nvSpPr>
          <p:cNvPr id="12290" name="Rectangle 2"/>
          <p:cNvSpPr>
            <a:spLocks noGrp="1" noChangeArrowheads="1"/>
          </p:cNvSpPr>
          <p:nvPr>
            <p:ph type="title"/>
          </p:nvPr>
        </p:nvSpPr>
        <p:spPr/>
        <p:txBody>
          <a:bodyPr/>
          <a:lstStyle/>
          <a:p>
            <a:r>
              <a:rPr lang="en-US" altLang="en-US"/>
              <a:t>Interspeech Science Quiz</a:t>
            </a:r>
            <a:endParaRPr lang="nl-NL" altLang="en-US"/>
          </a:p>
        </p:txBody>
      </p:sp>
      <p:sp>
        <p:nvSpPr>
          <p:cNvPr id="12292" name="Rectangle 4"/>
          <p:cNvSpPr>
            <a:spLocks noChangeArrowheads="1"/>
          </p:cNvSpPr>
          <p:nvPr/>
        </p:nvSpPr>
        <p:spPr bwMode="auto">
          <a:xfrm>
            <a:off x="0" y="1989138"/>
            <a:ext cx="878522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19063" algn="l">
              <a:tabLst>
                <a:tab pos="457200" algn="l"/>
              </a:tabLst>
              <a:defRPr>
                <a:solidFill>
                  <a:schemeClr val="tx1"/>
                </a:solidFill>
                <a:latin typeface="Arial" charset="0"/>
              </a:defRPr>
            </a:lvl1pPr>
            <a:lvl2pPr marL="800100" indent="-342900" algn="l">
              <a:tabLst>
                <a:tab pos="457200" algn="l"/>
              </a:tabLst>
              <a:defRPr>
                <a:solidFill>
                  <a:schemeClr val="tx1"/>
                </a:solidFill>
                <a:latin typeface="Arial" charset="0"/>
              </a:defRPr>
            </a:lvl2pPr>
            <a:lvl3pPr marL="1257300" indent="-342900" algn="l">
              <a:tabLst>
                <a:tab pos="457200" algn="l"/>
              </a:tabLst>
              <a:defRPr>
                <a:solidFill>
                  <a:schemeClr val="tx1"/>
                </a:solidFill>
                <a:latin typeface="Arial" charset="0"/>
              </a:defRPr>
            </a:lvl3pPr>
            <a:lvl4pPr marL="1714500" indent="-342900" algn="l">
              <a:tabLst>
                <a:tab pos="457200" algn="l"/>
              </a:tabLst>
              <a:defRPr>
                <a:solidFill>
                  <a:schemeClr val="tx1"/>
                </a:solidFill>
                <a:latin typeface="Arial" charset="0"/>
              </a:defRPr>
            </a:lvl4pPr>
            <a:lvl5pPr marL="2171700" indent="-342900" algn="l">
              <a:tabLst>
                <a:tab pos="457200" algn="l"/>
              </a:tabLst>
              <a:defRPr>
                <a:solidFill>
                  <a:schemeClr val="tx1"/>
                </a:solidFill>
                <a:latin typeface="Arial" charset="0"/>
              </a:defRPr>
            </a:lvl5pPr>
            <a:lvl6pPr marL="2628900" indent="-342900" fontAlgn="base">
              <a:spcBef>
                <a:spcPct val="0"/>
              </a:spcBef>
              <a:spcAft>
                <a:spcPct val="0"/>
              </a:spcAft>
              <a:tabLst>
                <a:tab pos="457200" algn="l"/>
              </a:tabLst>
              <a:defRPr>
                <a:solidFill>
                  <a:schemeClr val="tx1"/>
                </a:solidFill>
                <a:latin typeface="Arial" charset="0"/>
              </a:defRPr>
            </a:lvl6pPr>
            <a:lvl7pPr marL="3086100" indent="-342900" fontAlgn="base">
              <a:spcBef>
                <a:spcPct val="0"/>
              </a:spcBef>
              <a:spcAft>
                <a:spcPct val="0"/>
              </a:spcAft>
              <a:tabLst>
                <a:tab pos="457200" algn="l"/>
              </a:tabLst>
              <a:defRPr>
                <a:solidFill>
                  <a:schemeClr val="tx1"/>
                </a:solidFill>
                <a:latin typeface="Arial" charset="0"/>
              </a:defRPr>
            </a:lvl7pPr>
            <a:lvl8pPr marL="3543300" indent="-342900" fontAlgn="base">
              <a:spcBef>
                <a:spcPct val="0"/>
              </a:spcBef>
              <a:spcAft>
                <a:spcPct val="0"/>
              </a:spcAft>
              <a:tabLst>
                <a:tab pos="457200" algn="l"/>
              </a:tabLst>
              <a:defRPr>
                <a:solidFill>
                  <a:schemeClr val="tx1"/>
                </a:solidFill>
                <a:latin typeface="Arial" charset="0"/>
              </a:defRPr>
            </a:lvl8pPr>
            <a:lvl9pPr marL="4000500" indent="-342900" fontAlgn="base">
              <a:spcBef>
                <a:spcPct val="0"/>
              </a:spcBef>
              <a:spcAft>
                <a:spcPct val="0"/>
              </a:spcAft>
              <a:tabLst>
                <a:tab pos="457200" algn="l"/>
              </a:tabLst>
              <a:defRPr>
                <a:solidFill>
                  <a:schemeClr val="tx1"/>
                </a:solidFill>
                <a:latin typeface="Arial" charset="0"/>
              </a:defRPr>
            </a:lvl9pPr>
          </a:lstStyle>
          <a:p>
            <a:r>
              <a:rPr lang="en-US" altLang="en-US" sz="2400"/>
              <a:t>2. In general, in continuous speech, the duration variability</a:t>
            </a:r>
            <a:br>
              <a:rPr lang="en-US" altLang="en-US" sz="2400"/>
            </a:br>
            <a:r>
              <a:rPr lang="en-US" altLang="en-US" sz="2400"/>
              <a:t>     of vowels due to contexts, compared to that due to speakers</a:t>
            </a:r>
            <a:br>
              <a:rPr lang="en-US" altLang="en-US" sz="2400"/>
            </a:br>
            <a:r>
              <a:rPr lang="en-US" altLang="en-US" sz="2400"/>
              <a:t>     is </a:t>
            </a:r>
            <a:br>
              <a:rPr lang="en-US" altLang="en-US" sz="2400"/>
            </a:br>
            <a:endParaRPr lang="en-US" altLang="en-US" sz="2400"/>
          </a:p>
          <a:p>
            <a:pPr lvl="1">
              <a:buFontTx/>
              <a:buAutoNum type="alphaLcPeriod"/>
            </a:pPr>
            <a:r>
              <a:rPr lang="en-US" altLang="en-US" sz="2000"/>
              <a:t>  larger </a:t>
            </a:r>
            <a:endParaRPr lang="nl-NL" altLang="en-US" sz="2000"/>
          </a:p>
          <a:p>
            <a:pPr lvl="1">
              <a:buFontTx/>
              <a:buAutoNum type="alphaLcPeriod"/>
            </a:pPr>
            <a:r>
              <a:rPr lang="en-US" altLang="en-US" sz="2000"/>
              <a:t>  smaller </a:t>
            </a:r>
          </a:p>
          <a:p>
            <a:pPr lvl="1">
              <a:buFontTx/>
              <a:buAutoNum type="alphaLcPeriod"/>
            </a:pPr>
            <a:r>
              <a:rPr lang="en-US" altLang="en-US" sz="2000"/>
              <a:t>  about the same</a:t>
            </a:r>
          </a:p>
          <a:p>
            <a:pPr>
              <a:buFontTx/>
              <a:buAutoNum type="alphaLcPeriod"/>
            </a:pPr>
            <a:endParaRPr lang="en-US" altLang="en-US" sz="2000"/>
          </a:p>
          <a:p>
            <a:pPr>
              <a:buFontTx/>
              <a:buAutoNum type="alphaLcPeriod"/>
            </a:pPr>
            <a:endParaRPr lang="en-US" altLang="en-US" sz="2000"/>
          </a:p>
          <a:p>
            <a:r>
              <a:rPr lang="en-US" altLang="en-US" sz="1800">
                <a:solidFill>
                  <a:schemeClr val="bg2"/>
                </a:solidFill>
              </a:rPr>
              <a:t>      Crystal T.H., and House, A.S., (1988). “The duration of American-English</a:t>
            </a:r>
            <a:br>
              <a:rPr lang="en-US" altLang="en-US" sz="1800">
                <a:solidFill>
                  <a:schemeClr val="bg2"/>
                </a:solidFill>
              </a:rPr>
            </a:br>
            <a:r>
              <a:rPr lang="en-US" altLang="en-US" sz="1800">
                <a:solidFill>
                  <a:schemeClr val="bg2"/>
                </a:solidFill>
              </a:rPr>
              <a:t>        vowels: An Overview,” Journal of Phonetics, 16, 263-284. </a:t>
            </a:r>
          </a:p>
          <a:p>
            <a:pPr lvl="1"/>
            <a:endParaRPr lang="en-US" altLang="en-US" sz="1800">
              <a:solidFill>
                <a:schemeClr val="bg2"/>
              </a:solidFill>
            </a:endParaRPr>
          </a:p>
          <a:p>
            <a:pPr lvl="1"/>
            <a:r>
              <a:rPr lang="en-US" altLang="en-US" sz="1800" i="1">
                <a:solidFill>
                  <a:schemeClr val="bg2"/>
                </a:solidFill>
              </a:rPr>
              <a:t> Sorin Dusan,</a:t>
            </a:r>
            <a:r>
              <a:rPr lang="en-US" altLang="en-US" sz="1800">
                <a:solidFill>
                  <a:schemeClr val="bg2"/>
                </a:solidFill>
              </a:rPr>
              <a:t> </a:t>
            </a:r>
            <a:r>
              <a:rPr lang="en-US" altLang="en-US" sz="1800" i="1">
                <a:solidFill>
                  <a:schemeClr val="bg2"/>
                </a:solidFill>
              </a:rPr>
              <a:t>Rutgers University, USA</a:t>
            </a:r>
            <a:endParaRPr lang="en-US" altLang="en-US" sz="180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2292">
                                            <p:txEl>
                                              <p:pRg st="1" end="1"/>
                                            </p:txEl>
                                          </p:spTgt>
                                        </p:tgtEl>
                                        <p:attrNameLst>
                                          <p:attrName>style.color</p:attrName>
                                        </p:attrNameLst>
                                      </p:cBhvr>
                                      <p:to>
                                        <a:srgbClr val="FF0000"/>
                                      </p:to>
                                    </p:animClr>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12292">
                                            <p:txEl>
                                              <p:pRg st="6" end="6"/>
                                            </p:txEl>
                                          </p:spTgt>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1229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DA19D8AD-C832-403F-A5AB-FF040E27A7A7}" type="slidenum">
              <a:rPr lang="nl-NL" altLang="en-US"/>
              <a:pPr/>
              <a:t>4</a:t>
            </a:fld>
            <a:endParaRPr lang="nl-NL" altLang="en-US"/>
          </a:p>
        </p:txBody>
      </p:sp>
      <p:sp>
        <p:nvSpPr>
          <p:cNvPr id="14338" name="Rectangle 2"/>
          <p:cNvSpPr>
            <a:spLocks noGrp="1" noChangeArrowheads="1"/>
          </p:cNvSpPr>
          <p:nvPr>
            <p:ph type="title"/>
          </p:nvPr>
        </p:nvSpPr>
        <p:spPr/>
        <p:txBody>
          <a:bodyPr/>
          <a:lstStyle/>
          <a:p>
            <a:r>
              <a:rPr lang="en-US" altLang="en-US"/>
              <a:t>Interspeech Science Quiz</a:t>
            </a:r>
            <a:endParaRPr lang="nl-NL" altLang="en-US"/>
          </a:p>
        </p:txBody>
      </p:sp>
      <p:sp>
        <p:nvSpPr>
          <p:cNvPr id="14339" name="Rectangle 3"/>
          <p:cNvSpPr>
            <a:spLocks noChangeArrowheads="1"/>
          </p:cNvSpPr>
          <p:nvPr/>
        </p:nvSpPr>
        <p:spPr bwMode="auto">
          <a:xfrm>
            <a:off x="323850" y="1989138"/>
            <a:ext cx="8640763" cy="432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lgn="l">
              <a:tabLst>
                <a:tab pos="685800" algn="l"/>
              </a:tabLst>
              <a:defRPr>
                <a:solidFill>
                  <a:schemeClr val="tx1"/>
                </a:solidFill>
                <a:latin typeface="Arial" charset="0"/>
              </a:defRPr>
            </a:lvl1pPr>
            <a:lvl2pPr marL="800100" indent="-342900" algn="l">
              <a:tabLst>
                <a:tab pos="685800" algn="l"/>
              </a:tabLst>
              <a:defRPr>
                <a:solidFill>
                  <a:schemeClr val="tx1"/>
                </a:solidFill>
                <a:latin typeface="Arial" charset="0"/>
              </a:defRPr>
            </a:lvl2pPr>
            <a:lvl3pPr marL="1257300" indent="-342900" algn="l">
              <a:tabLst>
                <a:tab pos="685800" algn="l"/>
              </a:tabLst>
              <a:defRPr>
                <a:solidFill>
                  <a:schemeClr val="tx1"/>
                </a:solidFill>
                <a:latin typeface="Arial" charset="0"/>
              </a:defRPr>
            </a:lvl3pPr>
            <a:lvl4pPr marL="1714500" indent="-342900" algn="l">
              <a:tabLst>
                <a:tab pos="685800" algn="l"/>
              </a:tabLst>
              <a:defRPr>
                <a:solidFill>
                  <a:schemeClr val="tx1"/>
                </a:solidFill>
                <a:latin typeface="Arial" charset="0"/>
              </a:defRPr>
            </a:lvl4pPr>
            <a:lvl5pPr marL="2171700" indent="-342900" algn="l">
              <a:tabLst>
                <a:tab pos="685800" algn="l"/>
              </a:tabLst>
              <a:defRPr>
                <a:solidFill>
                  <a:schemeClr val="tx1"/>
                </a:solidFill>
                <a:latin typeface="Arial" charset="0"/>
              </a:defRPr>
            </a:lvl5pPr>
            <a:lvl6pPr marL="2628900" indent="-342900" fontAlgn="base">
              <a:spcBef>
                <a:spcPct val="0"/>
              </a:spcBef>
              <a:spcAft>
                <a:spcPct val="0"/>
              </a:spcAft>
              <a:tabLst>
                <a:tab pos="685800" algn="l"/>
              </a:tabLst>
              <a:defRPr>
                <a:solidFill>
                  <a:schemeClr val="tx1"/>
                </a:solidFill>
                <a:latin typeface="Arial" charset="0"/>
              </a:defRPr>
            </a:lvl6pPr>
            <a:lvl7pPr marL="3086100" indent="-342900" fontAlgn="base">
              <a:spcBef>
                <a:spcPct val="0"/>
              </a:spcBef>
              <a:spcAft>
                <a:spcPct val="0"/>
              </a:spcAft>
              <a:tabLst>
                <a:tab pos="685800" algn="l"/>
              </a:tabLst>
              <a:defRPr>
                <a:solidFill>
                  <a:schemeClr val="tx1"/>
                </a:solidFill>
                <a:latin typeface="Arial" charset="0"/>
              </a:defRPr>
            </a:lvl7pPr>
            <a:lvl8pPr marL="3543300" indent="-342900" fontAlgn="base">
              <a:spcBef>
                <a:spcPct val="0"/>
              </a:spcBef>
              <a:spcAft>
                <a:spcPct val="0"/>
              </a:spcAft>
              <a:tabLst>
                <a:tab pos="685800" algn="l"/>
              </a:tabLst>
              <a:defRPr>
                <a:solidFill>
                  <a:schemeClr val="tx1"/>
                </a:solidFill>
                <a:latin typeface="Arial" charset="0"/>
              </a:defRPr>
            </a:lvl8pPr>
            <a:lvl9pPr marL="4000500" indent="-342900" fontAlgn="base">
              <a:spcBef>
                <a:spcPct val="0"/>
              </a:spcBef>
              <a:spcAft>
                <a:spcPct val="0"/>
              </a:spcAft>
              <a:tabLst>
                <a:tab pos="685800" algn="l"/>
              </a:tabLst>
              <a:defRPr>
                <a:solidFill>
                  <a:schemeClr val="tx1"/>
                </a:solidFill>
                <a:latin typeface="Arial" charset="0"/>
              </a:defRPr>
            </a:lvl9pPr>
          </a:lstStyle>
          <a:p>
            <a:r>
              <a:rPr lang="en-US" altLang="en-US" sz="2400"/>
              <a:t>3. Which statement is true? </a:t>
            </a:r>
          </a:p>
          <a:p>
            <a:endParaRPr lang="nl-NL" altLang="en-US" sz="2400"/>
          </a:p>
          <a:p>
            <a:pPr>
              <a:buFontTx/>
              <a:buAutoNum type="alphaLcPeriod"/>
            </a:pPr>
            <a:r>
              <a:rPr lang="en-US" altLang="en-US" sz="2000"/>
              <a:t>older speakers vary their speech tempo more than younger speakers do </a:t>
            </a:r>
            <a:endParaRPr lang="nl-NL" altLang="en-US" sz="2000"/>
          </a:p>
          <a:p>
            <a:pPr>
              <a:buFontTx/>
              <a:buAutoNum type="alphaLcPeriod"/>
            </a:pPr>
            <a:r>
              <a:rPr lang="en-US" altLang="en-US" sz="2000"/>
              <a:t>younger speakers vary their speech tempo more than older speakers do</a:t>
            </a:r>
            <a:endParaRPr lang="nl-NL" altLang="en-US" sz="2000"/>
          </a:p>
          <a:p>
            <a:pPr>
              <a:buFontTx/>
              <a:buAutoNum type="alphaLcPeriod"/>
            </a:pPr>
            <a:r>
              <a:rPr lang="en-US" altLang="en-US" sz="2000"/>
              <a:t>tempo variations are equally large for older and younger speakers</a:t>
            </a:r>
            <a:br>
              <a:rPr lang="en-US" altLang="en-US" sz="2000"/>
            </a:br>
            <a:r>
              <a:rPr lang="en-US" altLang="en-US" sz="2000"/>
              <a:t/>
            </a:r>
            <a:br>
              <a:rPr lang="en-US" altLang="en-US" sz="2000"/>
            </a:br>
            <a:endParaRPr lang="en-US" altLang="en-US" sz="2000"/>
          </a:p>
          <a:p>
            <a:pPr>
              <a:buFontTx/>
              <a:buAutoNum type="alphaLcPeriod"/>
            </a:pPr>
            <a:endParaRPr lang="en-US" altLang="en-US" sz="2000"/>
          </a:p>
          <a:p>
            <a:pPr>
              <a:buFontTx/>
              <a:buAutoNum type="alphaLcPeriod"/>
            </a:pPr>
            <a:endParaRPr lang="nl-NL" altLang="en-US" sz="2000"/>
          </a:p>
          <a:p>
            <a:r>
              <a:rPr lang="en-GB" altLang="en-US" sz="1800"/>
              <a:t>     </a:t>
            </a:r>
            <a:r>
              <a:rPr lang="en-GB" altLang="en-US" sz="1800">
                <a:solidFill>
                  <a:schemeClr val="bg2"/>
                </a:solidFill>
              </a:rPr>
              <a:t>Hugo Quené (2005), “Modeling of Between-Speaker and Within-Speaker Variation in Spontaneous Speech Tempo”, Proc. Interspeech2005, Lisbon, #1169</a:t>
            </a:r>
            <a:r>
              <a:rPr lang="en-US" altLang="en-US" sz="1800">
                <a:solidFill>
                  <a:schemeClr val="bg2"/>
                </a:solidFill>
              </a:rPr>
              <a:t/>
            </a:r>
            <a:br>
              <a:rPr lang="en-US" altLang="en-US" sz="1800">
                <a:solidFill>
                  <a:schemeClr val="bg2"/>
                </a:solidFill>
              </a:rPr>
            </a:br>
            <a:endParaRPr lang="en-US" altLang="en-US" sz="1800">
              <a:solidFill>
                <a:schemeClr val="bg2"/>
              </a:solidFill>
            </a:endParaRPr>
          </a:p>
          <a:p>
            <a:r>
              <a:rPr lang="en-US" altLang="en-US" sz="1800" i="1">
                <a:solidFill>
                  <a:schemeClr val="bg2"/>
                </a:solidFill>
              </a:rPr>
              <a:t>      Hugo Quené, Utrecht University, The Netherlands</a:t>
            </a:r>
            <a:r>
              <a:rPr lang="en-US" altLang="en-US" sz="1800">
                <a:solidFill>
                  <a:schemeClr val="bg2"/>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4339">
                                            <p:txEl>
                                              <p:pRg st="2" end="2"/>
                                            </p:txEl>
                                          </p:spTgt>
                                        </p:tgtEl>
                                        <p:attrNameLst>
                                          <p:attrName>style.color</p:attrName>
                                        </p:attrNameLst>
                                      </p:cBhvr>
                                      <p:to>
                                        <a:srgbClr val="FF0000"/>
                                      </p:to>
                                    </p:animClr>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14339">
                                            <p:txEl>
                                              <p:pRg st="7" end="7"/>
                                            </p:txEl>
                                          </p:spTgt>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2EC98BEA-1191-4415-A6B4-63FE25FEA23A}" type="slidenum">
              <a:rPr lang="nl-NL" altLang="en-US"/>
              <a:pPr/>
              <a:t>5</a:t>
            </a:fld>
            <a:endParaRPr lang="nl-NL" altLang="en-US"/>
          </a:p>
        </p:txBody>
      </p:sp>
      <p:sp>
        <p:nvSpPr>
          <p:cNvPr id="18434" name="Rectangle 2"/>
          <p:cNvSpPr>
            <a:spLocks noGrp="1" noChangeArrowheads="1"/>
          </p:cNvSpPr>
          <p:nvPr>
            <p:ph type="title"/>
          </p:nvPr>
        </p:nvSpPr>
        <p:spPr/>
        <p:txBody>
          <a:bodyPr/>
          <a:lstStyle/>
          <a:p>
            <a:r>
              <a:rPr lang="en-US" altLang="en-US"/>
              <a:t>Interspeech Science Quiz</a:t>
            </a:r>
            <a:endParaRPr lang="nl-NL" altLang="en-US"/>
          </a:p>
        </p:txBody>
      </p:sp>
      <p:sp>
        <p:nvSpPr>
          <p:cNvPr id="18435" name="Rectangle 3"/>
          <p:cNvSpPr>
            <a:spLocks noChangeArrowheads="1"/>
          </p:cNvSpPr>
          <p:nvPr/>
        </p:nvSpPr>
        <p:spPr bwMode="auto">
          <a:xfrm>
            <a:off x="250825" y="1557338"/>
            <a:ext cx="8736013" cy="511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lgn="l">
              <a:tabLst>
                <a:tab pos="685800" algn="l"/>
              </a:tabLst>
              <a:defRPr>
                <a:solidFill>
                  <a:schemeClr val="tx1"/>
                </a:solidFill>
                <a:latin typeface="Arial" charset="0"/>
              </a:defRPr>
            </a:lvl1pPr>
            <a:lvl2pPr marL="800100" indent="-342900" algn="l">
              <a:tabLst>
                <a:tab pos="685800" algn="l"/>
              </a:tabLst>
              <a:defRPr>
                <a:solidFill>
                  <a:schemeClr val="tx1"/>
                </a:solidFill>
                <a:latin typeface="Arial" charset="0"/>
              </a:defRPr>
            </a:lvl2pPr>
            <a:lvl3pPr marL="1257300" indent="-342900" algn="l">
              <a:tabLst>
                <a:tab pos="685800" algn="l"/>
              </a:tabLst>
              <a:defRPr>
                <a:solidFill>
                  <a:schemeClr val="tx1"/>
                </a:solidFill>
                <a:latin typeface="Arial" charset="0"/>
              </a:defRPr>
            </a:lvl3pPr>
            <a:lvl4pPr marL="1714500" indent="-342900" algn="l">
              <a:tabLst>
                <a:tab pos="685800" algn="l"/>
              </a:tabLst>
              <a:defRPr>
                <a:solidFill>
                  <a:schemeClr val="tx1"/>
                </a:solidFill>
                <a:latin typeface="Arial" charset="0"/>
              </a:defRPr>
            </a:lvl4pPr>
            <a:lvl5pPr marL="2171700" indent="-342900" algn="l">
              <a:tabLst>
                <a:tab pos="685800" algn="l"/>
              </a:tabLst>
              <a:defRPr>
                <a:solidFill>
                  <a:schemeClr val="tx1"/>
                </a:solidFill>
                <a:latin typeface="Arial" charset="0"/>
              </a:defRPr>
            </a:lvl5pPr>
            <a:lvl6pPr marL="2628900" indent="-342900" fontAlgn="base">
              <a:spcBef>
                <a:spcPct val="0"/>
              </a:spcBef>
              <a:spcAft>
                <a:spcPct val="0"/>
              </a:spcAft>
              <a:tabLst>
                <a:tab pos="685800" algn="l"/>
              </a:tabLst>
              <a:defRPr>
                <a:solidFill>
                  <a:schemeClr val="tx1"/>
                </a:solidFill>
                <a:latin typeface="Arial" charset="0"/>
              </a:defRPr>
            </a:lvl6pPr>
            <a:lvl7pPr marL="3086100" indent="-342900" fontAlgn="base">
              <a:spcBef>
                <a:spcPct val="0"/>
              </a:spcBef>
              <a:spcAft>
                <a:spcPct val="0"/>
              </a:spcAft>
              <a:tabLst>
                <a:tab pos="685800" algn="l"/>
              </a:tabLst>
              <a:defRPr>
                <a:solidFill>
                  <a:schemeClr val="tx1"/>
                </a:solidFill>
                <a:latin typeface="Arial" charset="0"/>
              </a:defRPr>
            </a:lvl7pPr>
            <a:lvl8pPr marL="3543300" indent="-342900" fontAlgn="base">
              <a:spcBef>
                <a:spcPct val="0"/>
              </a:spcBef>
              <a:spcAft>
                <a:spcPct val="0"/>
              </a:spcAft>
              <a:tabLst>
                <a:tab pos="685800" algn="l"/>
              </a:tabLst>
              <a:defRPr>
                <a:solidFill>
                  <a:schemeClr val="tx1"/>
                </a:solidFill>
                <a:latin typeface="Arial" charset="0"/>
              </a:defRPr>
            </a:lvl8pPr>
            <a:lvl9pPr marL="4000500" indent="-342900" fontAlgn="base">
              <a:spcBef>
                <a:spcPct val="0"/>
              </a:spcBef>
              <a:spcAft>
                <a:spcPct val="0"/>
              </a:spcAft>
              <a:tabLst>
                <a:tab pos="685800" algn="l"/>
              </a:tabLst>
              <a:defRPr>
                <a:solidFill>
                  <a:schemeClr val="tx1"/>
                </a:solidFill>
                <a:latin typeface="Arial" charset="0"/>
              </a:defRPr>
            </a:lvl9pPr>
          </a:lstStyle>
          <a:p>
            <a:endParaRPr lang="nl-NL" altLang="en-US" sz="2400"/>
          </a:p>
          <a:p>
            <a:r>
              <a:rPr lang="en-US" altLang="en-US" sz="2400"/>
              <a:t>4.  Which ratio describes the relation between interaural time</a:t>
            </a:r>
            <a:br>
              <a:rPr lang="en-US" altLang="en-US" sz="2400"/>
            </a:br>
            <a:r>
              <a:rPr lang="en-US" altLang="en-US" sz="2400"/>
              <a:t> and intensity differences in binaural localization of a sound</a:t>
            </a:r>
            <a:br>
              <a:rPr lang="en-US" altLang="en-US" sz="2400"/>
            </a:br>
            <a:r>
              <a:rPr lang="en-US" altLang="en-US" sz="2400"/>
              <a:t> source?</a:t>
            </a:r>
          </a:p>
          <a:p>
            <a:endParaRPr lang="nl-NL" altLang="en-US" sz="2400"/>
          </a:p>
          <a:p>
            <a:pPr lvl="1">
              <a:buFontTx/>
              <a:buAutoNum type="alphaLcPeriod"/>
            </a:pPr>
            <a:r>
              <a:rPr lang="en-US" altLang="en-US" sz="2000"/>
              <a:t>&lt; 200 μs/dB</a:t>
            </a:r>
            <a:endParaRPr lang="nl-NL" altLang="en-US" sz="2000"/>
          </a:p>
          <a:p>
            <a:pPr lvl="1">
              <a:buFontTx/>
              <a:buAutoNum type="alphaLcPeriod"/>
            </a:pPr>
            <a:r>
              <a:rPr lang="en-US" altLang="en-US" sz="2000"/>
              <a:t>&gt; 200 μs/dB</a:t>
            </a:r>
            <a:endParaRPr lang="nl-NL" altLang="en-US" sz="2000"/>
          </a:p>
          <a:p>
            <a:pPr lvl="1">
              <a:buFontTx/>
              <a:buAutoNum type="alphaLcPeriod"/>
            </a:pPr>
            <a:r>
              <a:rPr lang="en-US" altLang="en-US" sz="2000"/>
              <a:t>interaural time and intensity differences are not comparable</a:t>
            </a:r>
          </a:p>
          <a:p>
            <a:pPr>
              <a:buFontTx/>
              <a:buAutoNum type="alphaLcPeriod"/>
            </a:pPr>
            <a:endParaRPr lang="en-US" altLang="en-US" sz="2000"/>
          </a:p>
          <a:p>
            <a:pPr>
              <a:buFontTx/>
              <a:buAutoNum type="alphaLcPeriod"/>
            </a:pPr>
            <a:endParaRPr lang="nl-NL" altLang="en-US" sz="2000">
              <a:solidFill>
                <a:schemeClr val="bg2"/>
              </a:solidFill>
            </a:endParaRPr>
          </a:p>
          <a:p>
            <a:r>
              <a:rPr lang="en-US" altLang="en-US" sz="2000">
                <a:solidFill>
                  <a:schemeClr val="bg2"/>
                </a:solidFill>
              </a:rPr>
              <a:t>	 </a:t>
            </a:r>
            <a:r>
              <a:rPr lang="en-US" altLang="en-US" sz="1800">
                <a:solidFill>
                  <a:schemeClr val="bg2"/>
                </a:solidFill>
              </a:rPr>
              <a:t>M. Dickreiter (1987), Handbuch der Tonstudiotechnik Band I,</a:t>
            </a:r>
            <a:endParaRPr lang="nl-NL" altLang="en-US" sz="1800">
              <a:solidFill>
                <a:schemeClr val="bg2"/>
              </a:solidFill>
            </a:endParaRPr>
          </a:p>
          <a:p>
            <a:r>
              <a:rPr lang="en-US" altLang="en-US" sz="1800">
                <a:solidFill>
                  <a:schemeClr val="bg2"/>
                </a:solidFill>
              </a:rPr>
              <a:t>	 K.G. Saur Verlag, Munich.</a:t>
            </a:r>
          </a:p>
          <a:p>
            <a:r>
              <a:rPr lang="en-US" altLang="en-US" sz="1800">
                <a:solidFill>
                  <a:schemeClr val="bg2"/>
                </a:solidFill>
              </a:rPr>
              <a:t>	</a:t>
            </a:r>
            <a:endParaRPr lang="en-US" altLang="en-US" sz="1800" i="1">
              <a:solidFill>
                <a:schemeClr val="bg2"/>
              </a:solidFill>
            </a:endParaRPr>
          </a:p>
          <a:p>
            <a:r>
              <a:rPr lang="en-US" altLang="en-US" sz="1800" i="1">
                <a:solidFill>
                  <a:schemeClr val="bg2"/>
                </a:solidFill>
              </a:rPr>
              <a:t>	 Sascha Fage, Technical University Berlin, Germany</a:t>
            </a:r>
            <a:br>
              <a:rPr lang="en-US" altLang="en-US" sz="1800" i="1">
                <a:solidFill>
                  <a:schemeClr val="bg2"/>
                </a:solidFill>
              </a:rPr>
            </a:br>
            <a:r>
              <a:rPr lang="en-US" altLang="en-US" sz="1800" i="1"/>
              <a:t/>
            </a:r>
            <a:br>
              <a:rPr lang="en-US" altLang="en-US" sz="1800" i="1"/>
            </a:br>
            <a:endParaRPr lang="en-US" altLang="en-US" sz="18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8435">
                                            <p:txEl>
                                              <p:pRg st="3" end="3"/>
                                            </p:txEl>
                                          </p:spTgt>
                                        </p:tgtEl>
                                        <p:attrNameLst>
                                          <p:attrName>style.color</p:attrName>
                                        </p:attrNameLst>
                                      </p:cBhvr>
                                      <p:to>
                                        <a:srgbClr val="FF0000"/>
                                      </p:to>
                                    </p:animClr>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18435">
                                            <p:txEl>
                                              <p:pRg st="8" end="8"/>
                                            </p:txEl>
                                          </p:spTgt>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18435">
                                            <p:txEl>
                                              <p:pRg st="9" end="9"/>
                                            </p:txEl>
                                          </p:spTgt>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nodeType="afterEffect">
                                  <p:stCondLst>
                                    <p:cond delay="0"/>
                                  </p:stCondLst>
                                  <p:childTnLst>
                                    <p:set>
                                      <p:cBhvr>
                                        <p:cTn id="15" dur="1" fill="hold">
                                          <p:stCondLst>
                                            <p:cond delay="0"/>
                                          </p:stCondLst>
                                        </p:cTn>
                                        <p:tgtEl>
                                          <p:spTgt spid="18435">
                                            <p:txEl>
                                              <p:pRg st="10" end="10"/>
                                            </p:txEl>
                                          </p:spTgt>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0"/>
                                          </p:stCondLst>
                                        </p:cTn>
                                        <p:tgtEl>
                                          <p:spTgt spid="1843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032F3622-C2BD-45B5-8D63-9F874F5181B3}" type="slidenum">
              <a:rPr lang="nl-NL" altLang="en-US"/>
              <a:pPr/>
              <a:t>6</a:t>
            </a:fld>
            <a:endParaRPr lang="nl-NL" altLang="en-US"/>
          </a:p>
        </p:txBody>
      </p:sp>
      <p:sp>
        <p:nvSpPr>
          <p:cNvPr id="15362" name="Rectangle 2"/>
          <p:cNvSpPr>
            <a:spLocks noGrp="1" noChangeArrowheads="1"/>
          </p:cNvSpPr>
          <p:nvPr>
            <p:ph type="title"/>
          </p:nvPr>
        </p:nvSpPr>
        <p:spPr/>
        <p:txBody>
          <a:bodyPr/>
          <a:lstStyle/>
          <a:p>
            <a:r>
              <a:rPr lang="en-US" altLang="en-US"/>
              <a:t>Interspeech Science Quiz</a:t>
            </a:r>
            <a:endParaRPr lang="nl-NL" altLang="en-US"/>
          </a:p>
        </p:txBody>
      </p:sp>
      <p:sp>
        <p:nvSpPr>
          <p:cNvPr id="15363" name="Rectangle 3"/>
          <p:cNvSpPr>
            <a:spLocks noChangeArrowheads="1"/>
          </p:cNvSpPr>
          <p:nvPr/>
        </p:nvSpPr>
        <p:spPr bwMode="auto">
          <a:xfrm>
            <a:off x="323850" y="1557338"/>
            <a:ext cx="9037638" cy="484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lgn="l">
              <a:tabLst>
                <a:tab pos="685800" algn="l"/>
              </a:tabLst>
              <a:defRPr>
                <a:solidFill>
                  <a:schemeClr val="tx1"/>
                </a:solidFill>
                <a:latin typeface="Arial" charset="0"/>
              </a:defRPr>
            </a:lvl1pPr>
            <a:lvl2pPr marL="800100" indent="-342900" algn="l">
              <a:tabLst>
                <a:tab pos="685800" algn="l"/>
              </a:tabLst>
              <a:defRPr>
                <a:solidFill>
                  <a:schemeClr val="tx1"/>
                </a:solidFill>
                <a:latin typeface="Arial" charset="0"/>
              </a:defRPr>
            </a:lvl2pPr>
            <a:lvl3pPr marL="1257300" indent="-342900" algn="l">
              <a:tabLst>
                <a:tab pos="685800" algn="l"/>
              </a:tabLst>
              <a:defRPr>
                <a:solidFill>
                  <a:schemeClr val="tx1"/>
                </a:solidFill>
                <a:latin typeface="Arial" charset="0"/>
              </a:defRPr>
            </a:lvl3pPr>
            <a:lvl4pPr marL="1714500" indent="-342900" algn="l">
              <a:tabLst>
                <a:tab pos="685800" algn="l"/>
              </a:tabLst>
              <a:defRPr>
                <a:solidFill>
                  <a:schemeClr val="tx1"/>
                </a:solidFill>
                <a:latin typeface="Arial" charset="0"/>
              </a:defRPr>
            </a:lvl4pPr>
            <a:lvl5pPr marL="2171700" indent="-342900" algn="l">
              <a:tabLst>
                <a:tab pos="685800" algn="l"/>
              </a:tabLst>
              <a:defRPr>
                <a:solidFill>
                  <a:schemeClr val="tx1"/>
                </a:solidFill>
                <a:latin typeface="Arial" charset="0"/>
              </a:defRPr>
            </a:lvl5pPr>
            <a:lvl6pPr marL="2628900" indent="-342900" fontAlgn="base">
              <a:spcBef>
                <a:spcPct val="0"/>
              </a:spcBef>
              <a:spcAft>
                <a:spcPct val="0"/>
              </a:spcAft>
              <a:tabLst>
                <a:tab pos="685800" algn="l"/>
              </a:tabLst>
              <a:defRPr>
                <a:solidFill>
                  <a:schemeClr val="tx1"/>
                </a:solidFill>
                <a:latin typeface="Arial" charset="0"/>
              </a:defRPr>
            </a:lvl6pPr>
            <a:lvl7pPr marL="3086100" indent="-342900" fontAlgn="base">
              <a:spcBef>
                <a:spcPct val="0"/>
              </a:spcBef>
              <a:spcAft>
                <a:spcPct val="0"/>
              </a:spcAft>
              <a:tabLst>
                <a:tab pos="685800" algn="l"/>
              </a:tabLst>
              <a:defRPr>
                <a:solidFill>
                  <a:schemeClr val="tx1"/>
                </a:solidFill>
                <a:latin typeface="Arial" charset="0"/>
              </a:defRPr>
            </a:lvl7pPr>
            <a:lvl8pPr marL="3543300" indent="-342900" fontAlgn="base">
              <a:spcBef>
                <a:spcPct val="0"/>
              </a:spcBef>
              <a:spcAft>
                <a:spcPct val="0"/>
              </a:spcAft>
              <a:tabLst>
                <a:tab pos="685800" algn="l"/>
              </a:tabLst>
              <a:defRPr>
                <a:solidFill>
                  <a:schemeClr val="tx1"/>
                </a:solidFill>
                <a:latin typeface="Arial" charset="0"/>
              </a:defRPr>
            </a:lvl8pPr>
            <a:lvl9pPr marL="4000500" indent="-342900" fontAlgn="base">
              <a:spcBef>
                <a:spcPct val="0"/>
              </a:spcBef>
              <a:spcAft>
                <a:spcPct val="0"/>
              </a:spcAft>
              <a:tabLst>
                <a:tab pos="685800" algn="l"/>
              </a:tabLst>
              <a:defRPr>
                <a:solidFill>
                  <a:schemeClr val="tx1"/>
                </a:solidFill>
                <a:latin typeface="Arial" charset="0"/>
              </a:defRPr>
            </a:lvl9pPr>
          </a:lstStyle>
          <a:p>
            <a:endParaRPr lang="nl-NL" altLang="en-US" sz="2400"/>
          </a:p>
          <a:p>
            <a:pPr>
              <a:buFontTx/>
              <a:buAutoNum type="arabicPeriod" startAt="5"/>
            </a:pPr>
            <a:r>
              <a:rPr lang="en-US" altLang="en-US" sz="2400"/>
              <a:t> What is </a:t>
            </a:r>
            <a:r>
              <a:rPr lang="en-US" altLang="en-US" sz="2400" i="1"/>
              <a:t>never </a:t>
            </a:r>
            <a:r>
              <a:rPr lang="en-US" altLang="en-US" sz="2400"/>
              <a:t>used by an opera singer to be heard over</a:t>
            </a:r>
            <a:br>
              <a:rPr lang="en-US" altLang="en-US" sz="2400"/>
            </a:br>
            <a:r>
              <a:rPr lang="en-US" altLang="en-US" sz="2400"/>
              <a:t> orchestral music?</a:t>
            </a:r>
          </a:p>
          <a:p>
            <a:pPr>
              <a:buFontTx/>
              <a:buAutoNum type="arabicPeriod" startAt="5"/>
            </a:pPr>
            <a:endParaRPr lang="nl-NL" altLang="en-US" sz="2400"/>
          </a:p>
          <a:p>
            <a:pPr lvl="1">
              <a:buFontTx/>
              <a:buAutoNum type="alphaLcPeriod"/>
            </a:pPr>
            <a:r>
              <a:rPr lang="en-US" altLang="en-US" sz="2000"/>
              <a:t>head and chest resonances</a:t>
            </a:r>
            <a:endParaRPr lang="nl-NL" altLang="en-US" sz="2000"/>
          </a:p>
          <a:p>
            <a:pPr lvl="1">
              <a:buFontTx/>
              <a:buAutoNum type="alphaLcPeriod"/>
            </a:pPr>
            <a:r>
              <a:rPr lang="en-US" altLang="en-US" sz="2000"/>
              <a:t>reshaping the vocal tract to tune F0 and F1</a:t>
            </a:r>
            <a:endParaRPr lang="nl-NL" altLang="en-US" sz="2000"/>
          </a:p>
          <a:p>
            <a:pPr lvl="1">
              <a:buFontTx/>
              <a:buAutoNum type="alphaLcPeriod"/>
            </a:pPr>
            <a:r>
              <a:rPr lang="en-US" altLang="en-US" sz="2000"/>
              <a:t>reshaping the vocal tract to combine F3, F4 and F5</a:t>
            </a:r>
          </a:p>
          <a:p>
            <a:pPr>
              <a:buFontTx/>
              <a:buAutoNum type="alphaLcPeriod"/>
            </a:pPr>
            <a:endParaRPr lang="en-US" altLang="en-US" sz="2000"/>
          </a:p>
          <a:p>
            <a:pPr>
              <a:buFontTx/>
              <a:buAutoNum type="alphaLcPeriod"/>
            </a:pPr>
            <a:endParaRPr lang="en-US" altLang="en-US" sz="2000"/>
          </a:p>
          <a:p>
            <a:pPr>
              <a:buFontTx/>
              <a:buAutoNum type="alphaLcPeriod"/>
            </a:pPr>
            <a:endParaRPr lang="nl-NL" altLang="en-US" sz="2000"/>
          </a:p>
          <a:p>
            <a:r>
              <a:rPr lang="en-US" altLang="en-US" sz="2400"/>
              <a:t>	 </a:t>
            </a:r>
            <a:r>
              <a:rPr lang="en-US" altLang="en-US" sz="1800">
                <a:solidFill>
                  <a:schemeClr val="bg2"/>
                </a:solidFill>
              </a:rPr>
              <a:t>J. Sundberg, ``The acoustics of the singing voice,'' Scientific American, </a:t>
            </a:r>
            <a:br>
              <a:rPr lang="en-US" altLang="en-US" sz="1800">
                <a:solidFill>
                  <a:schemeClr val="bg2"/>
                </a:solidFill>
              </a:rPr>
            </a:br>
            <a:r>
              <a:rPr lang="en-US" altLang="en-US" sz="1800">
                <a:solidFill>
                  <a:schemeClr val="bg2"/>
                </a:solidFill>
              </a:rPr>
              <a:t>  pp. 82-91, March 1977.</a:t>
            </a:r>
            <a:br>
              <a:rPr lang="en-US" altLang="en-US" sz="1800">
                <a:solidFill>
                  <a:schemeClr val="bg2"/>
                </a:solidFill>
              </a:rPr>
            </a:br>
            <a:endParaRPr lang="nl-NL" altLang="en-US" sz="1800">
              <a:solidFill>
                <a:schemeClr val="bg2"/>
              </a:solidFill>
            </a:endParaRPr>
          </a:p>
          <a:p>
            <a:r>
              <a:rPr lang="en-US" altLang="en-US" sz="1800">
                <a:solidFill>
                  <a:schemeClr val="bg2"/>
                </a:solidFill>
              </a:rPr>
              <a:t> 	 </a:t>
            </a:r>
            <a:r>
              <a:rPr lang="en-US" altLang="en-US" sz="1800" i="1">
                <a:solidFill>
                  <a:schemeClr val="bg2"/>
                </a:solidFill>
              </a:rPr>
              <a:t>Miguel Arjona Ramírez, University of São Paulo, Brasil</a:t>
            </a:r>
            <a:endParaRPr lang="nl-NL" altLang="en-US" sz="1800">
              <a:solidFill>
                <a:schemeClr val="bg2"/>
              </a:solidFill>
            </a:endParaRPr>
          </a:p>
          <a:p>
            <a:pPr eaLnBrk="0" hangingPunct="0"/>
            <a:endParaRPr lang="nl-NL" altLang="en-US" sz="180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5363">
                                            <p:txEl>
                                              <p:pRg st="3" end="3"/>
                                            </p:txEl>
                                          </p:spTgt>
                                        </p:tgtEl>
                                        <p:attrNameLst>
                                          <p:attrName>style.color</p:attrName>
                                        </p:attrNameLst>
                                      </p:cBhvr>
                                      <p:to>
                                        <a:srgbClr val="FF0000"/>
                                      </p:to>
                                    </p:animClr>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15363">
                                            <p:txEl>
                                              <p:pRg st="9" end="9"/>
                                            </p:txEl>
                                          </p:spTgt>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1536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4"/>
          <p:cNvSpPr>
            <a:spLocks noGrp="1"/>
          </p:cNvSpPr>
          <p:nvPr>
            <p:ph type="sldNum" sz="quarter" idx="12"/>
          </p:nvPr>
        </p:nvSpPr>
        <p:spPr/>
        <p:txBody>
          <a:bodyPr/>
          <a:lstStyle/>
          <a:p>
            <a:fld id="{ECC595ED-7E5B-4CE1-AE5A-C9586D5415EA}" type="slidenum">
              <a:rPr lang="nl-NL" altLang="en-US"/>
              <a:pPr/>
              <a:t>7</a:t>
            </a:fld>
            <a:endParaRPr lang="nl-NL" altLang="en-US"/>
          </a:p>
        </p:txBody>
      </p:sp>
      <p:sp>
        <p:nvSpPr>
          <p:cNvPr id="16386" name="Rectangle 2"/>
          <p:cNvSpPr>
            <a:spLocks noGrp="1" noChangeArrowheads="1"/>
          </p:cNvSpPr>
          <p:nvPr>
            <p:ph type="title"/>
          </p:nvPr>
        </p:nvSpPr>
        <p:spPr/>
        <p:txBody>
          <a:bodyPr/>
          <a:lstStyle/>
          <a:p>
            <a:r>
              <a:rPr lang="en-US" altLang="en-US"/>
              <a:t>Interspeech Science Quiz</a:t>
            </a:r>
            <a:endParaRPr lang="nl-NL" altLang="en-US"/>
          </a:p>
        </p:txBody>
      </p:sp>
      <p:sp>
        <p:nvSpPr>
          <p:cNvPr id="16387" name="Rectangle 3"/>
          <p:cNvSpPr>
            <a:spLocks noChangeArrowheads="1"/>
          </p:cNvSpPr>
          <p:nvPr/>
        </p:nvSpPr>
        <p:spPr bwMode="auto">
          <a:xfrm>
            <a:off x="323850" y="1844675"/>
            <a:ext cx="8642350" cy="438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lgn="l">
              <a:tabLst>
                <a:tab pos="685800" algn="l"/>
              </a:tabLst>
              <a:defRPr>
                <a:solidFill>
                  <a:schemeClr val="tx1"/>
                </a:solidFill>
                <a:latin typeface="Arial" charset="0"/>
              </a:defRPr>
            </a:lvl1pPr>
            <a:lvl2pPr marL="800100" indent="-342900" algn="l">
              <a:tabLst>
                <a:tab pos="685800" algn="l"/>
              </a:tabLst>
              <a:defRPr>
                <a:solidFill>
                  <a:schemeClr val="tx1"/>
                </a:solidFill>
                <a:latin typeface="Arial" charset="0"/>
              </a:defRPr>
            </a:lvl2pPr>
            <a:lvl3pPr marL="1257300" indent="-342900" algn="l">
              <a:tabLst>
                <a:tab pos="685800" algn="l"/>
              </a:tabLst>
              <a:defRPr>
                <a:solidFill>
                  <a:schemeClr val="tx1"/>
                </a:solidFill>
                <a:latin typeface="Arial" charset="0"/>
              </a:defRPr>
            </a:lvl3pPr>
            <a:lvl4pPr marL="1714500" indent="-342900" algn="l">
              <a:tabLst>
                <a:tab pos="685800" algn="l"/>
              </a:tabLst>
              <a:defRPr>
                <a:solidFill>
                  <a:schemeClr val="tx1"/>
                </a:solidFill>
                <a:latin typeface="Arial" charset="0"/>
              </a:defRPr>
            </a:lvl4pPr>
            <a:lvl5pPr marL="2171700" indent="-342900" algn="l">
              <a:tabLst>
                <a:tab pos="685800" algn="l"/>
              </a:tabLst>
              <a:defRPr>
                <a:solidFill>
                  <a:schemeClr val="tx1"/>
                </a:solidFill>
                <a:latin typeface="Arial" charset="0"/>
              </a:defRPr>
            </a:lvl5pPr>
            <a:lvl6pPr marL="2628900" indent="-342900" fontAlgn="base">
              <a:spcBef>
                <a:spcPct val="0"/>
              </a:spcBef>
              <a:spcAft>
                <a:spcPct val="0"/>
              </a:spcAft>
              <a:tabLst>
                <a:tab pos="685800" algn="l"/>
              </a:tabLst>
              <a:defRPr>
                <a:solidFill>
                  <a:schemeClr val="tx1"/>
                </a:solidFill>
                <a:latin typeface="Arial" charset="0"/>
              </a:defRPr>
            </a:lvl6pPr>
            <a:lvl7pPr marL="3086100" indent="-342900" fontAlgn="base">
              <a:spcBef>
                <a:spcPct val="0"/>
              </a:spcBef>
              <a:spcAft>
                <a:spcPct val="0"/>
              </a:spcAft>
              <a:tabLst>
                <a:tab pos="685800" algn="l"/>
              </a:tabLst>
              <a:defRPr>
                <a:solidFill>
                  <a:schemeClr val="tx1"/>
                </a:solidFill>
                <a:latin typeface="Arial" charset="0"/>
              </a:defRPr>
            </a:lvl7pPr>
            <a:lvl8pPr marL="3543300" indent="-342900" fontAlgn="base">
              <a:spcBef>
                <a:spcPct val="0"/>
              </a:spcBef>
              <a:spcAft>
                <a:spcPct val="0"/>
              </a:spcAft>
              <a:tabLst>
                <a:tab pos="685800" algn="l"/>
              </a:tabLst>
              <a:defRPr>
                <a:solidFill>
                  <a:schemeClr val="tx1"/>
                </a:solidFill>
                <a:latin typeface="Arial" charset="0"/>
              </a:defRPr>
            </a:lvl8pPr>
            <a:lvl9pPr marL="4000500" indent="-342900" fontAlgn="base">
              <a:spcBef>
                <a:spcPct val="0"/>
              </a:spcBef>
              <a:spcAft>
                <a:spcPct val="0"/>
              </a:spcAft>
              <a:tabLst>
                <a:tab pos="685800" algn="l"/>
              </a:tabLst>
              <a:defRPr>
                <a:solidFill>
                  <a:schemeClr val="tx1"/>
                </a:solidFill>
                <a:latin typeface="Arial" charset="0"/>
              </a:defRPr>
            </a:lvl9pPr>
          </a:lstStyle>
          <a:p>
            <a:pPr>
              <a:buFontTx/>
              <a:buAutoNum type="arabicPeriod" startAt="6"/>
            </a:pPr>
            <a:r>
              <a:rPr lang="en-US" altLang="en-US" sz="2400"/>
              <a:t> What character featured in a commercial product that was</a:t>
            </a:r>
            <a:br>
              <a:rPr lang="en-US" altLang="en-US" sz="2400"/>
            </a:br>
            <a:r>
              <a:rPr lang="en-US" altLang="en-US" sz="2400"/>
              <a:t> offered and sold in the US in the 1910's and designed to</a:t>
            </a:r>
            <a:br>
              <a:rPr lang="en-US" altLang="en-US" sz="2400"/>
            </a:br>
            <a:r>
              <a:rPr lang="en-US" altLang="en-US" sz="2400"/>
              <a:t> respond to speech input? </a:t>
            </a:r>
          </a:p>
          <a:p>
            <a:pPr>
              <a:buFontTx/>
              <a:buAutoNum type="arabicPeriod" startAt="6"/>
            </a:pPr>
            <a:endParaRPr lang="nl-NL" altLang="en-US" sz="2400"/>
          </a:p>
          <a:p>
            <a:pPr lvl="1">
              <a:buFontTx/>
              <a:buAutoNum type="alphaLcPeriod"/>
            </a:pPr>
            <a:r>
              <a:rPr lang="en-US" altLang="en-US" sz="2000"/>
              <a:t>a human</a:t>
            </a:r>
            <a:endParaRPr lang="nl-NL" altLang="en-US" sz="2000"/>
          </a:p>
          <a:p>
            <a:pPr lvl="1">
              <a:buFontTx/>
              <a:buAutoNum type="alphaLcPeriod"/>
            </a:pPr>
            <a:r>
              <a:rPr lang="en-US" altLang="en-US" sz="2000"/>
              <a:t>a dog</a:t>
            </a:r>
            <a:endParaRPr lang="nl-NL" altLang="en-US" sz="2000"/>
          </a:p>
          <a:p>
            <a:pPr lvl="1">
              <a:buFontTx/>
              <a:buAutoNum type="alphaLcPeriod"/>
            </a:pPr>
            <a:r>
              <a:rPr lang="en-US" altLang="en-US" sz="2000"/>
              <a:t>a parrot</a:t>
            </a:r>
          </a:p>
          <a:p>
            <a:pPr algn="ctr"/>
            <a:endParaRPr lang="en-US" altLang="en-US" sz="2400"/>
          </a:p>
          <a:p>
            <a:pPr algn="ctr"/>
            <a:endParaRPr lang="en-US" altLang="en-US" sz="2400"/>
          </a:p>
          <a:p>
            <a:r>
              <a:rPr lang="en-US" altLang="en-US" sz="2400"/>
              <a:t>     </a:t>
            </a:r>
            <a:r>
              <a:rPr lang="en-US" altLang="en-US" sz="1800">
                <a:solidFill>
                  <a:schemeClr val="bg2"/>
                </a:solidFill>
              </a:rPr>
              <a:t>David, E., and Selfridge, O., "Eyes and Ears for Computers". </a:t>
            </a:r>
            <a:br>
              <a:rPr lang="en-US" altLang="en-US" sz="1800">
                <a:solidFill>
                  <a:schemeClr val="bg2"/>
                </a:solidFill>
              </a:rPr>
            </a:br>
            <a:r>
              <a:rPr lang="en-US" altLang="en-US" sz="1800">
                <a:solidFill>
                  <a:schemeClr val="bg2"/>
                </a:solidFill>
              </a:rPr>
              <a:t> Proc. IRE 50:  1093-1101, 1962.</a:t>
            </a:r>
            <a:br>
              <a:rPr lang="en-US" altLang="en-US" sz="1800">
                <a:solidFill>
                  <a:schemeClr val="bg2"/>
                </a:solidFill>
              </a:rPr>
            </a:br>
            <a:r>
              <a:rPr lang="en-US" altLang="en-US" sz="1800">
                <a:solidFill>
                  <a:schemeClr val="bg2"/>
                </a:solidFill>
              </a:rPr>
              <a:t> </a:t>
            </a:r>
            <a:br>
              <a:rPr lang="en-US" altLang="en-US" sz="1800">
                <a:solidFill>
                  <a:schemeClr val="bg2"/>
                </a:solidFill>
              </a:rPr>
            </a:br>
            <a:r>
              <a:rPr lang="en-US" altLang="en-US" sz="1800">
                <a:solidFill>
                  <a:schemeClr val="bg2"/>
                </a:solidFill>
              </a:rPr>
              <a:t> </a:t>
            </a:r>
            <a:r>
              <a:rPr lang="en-US" altLang="en-US" sz="1800" i="1">
                <a:solidFill>
                  <a:schemeClr val="bg2"/>
                </a:solidFill>
              </a:rPr>
              <a:t>Nelson Morgan, ICSI, Berkeley, USA</a:t>
            </a:r>
          </a:p>
        </p:txBody>
      </p:sp>
      <p:sp>
        <p:nvSpPr>
          <p:cNvPr id="16388" name="Rectangle 4"/>
          <p:cNvSpPr>
            <a:spLocks noChangeArrowheads="1"/>
          </p:cNvSpPr>
          <p:nvPr/>
        </p:nvSpPr>
        <p:spPr bwMode="auto">
          <a:xfrm>
            <a:off x="-4216400" y="2559050"/>
            <a:ext cx="1841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n-US" altLang="en-US" i="1"/>
              <a:t/>
            </a:r>
            <a:br>
              <a:rPr lang="en-US" altLang="en-US" i="1"/>
            </a:br>
            <a:r>
              <a:rPr lang="en-US" altLang="en-US" i="1"/>
              <a:t/>
            </a:r>
            <a:br>
              <a:rPr lang="en-US" altLang="en-US" i="1"/>
            </a:br>
            <a:endParaRPr lang="en-US" altLang="en-US" i="1"/>
          </a:p>
        </p:txBody>
      </p:sp>
      <p:pic>
        <p:nvPicPr>
          <p:cNvPr id="16389" name="Picture 5" descr="radio_r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2982913"/>
            <a:ext cx="3384550" cy="1906587"/>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2997200"/>
            <a:ext cx="1408112"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6387">
                                            <p:txEl>
                                              <p:pRg st="3" end="3"/>
                                            </p:txEl>
                                          </p:spTgt>
                                        </p:tgtEl>
                                        <p:attrNameLst>
                                          <p:attrName>style.color</p:attrName>
                                        </p:attrNameLst>
                                      </p:cBhvr>
                                      <p:to>
                                        <a:srgbClr val="FF0000"/>
                                      </p:to>
                                    </p:animClr>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16387">
                                            <p:txEl>
                                              <p:pRg st="7" end="7"/>
                                            </p:txEl>
                                          </p:spTgt>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163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A01CF3B5-7A46-4B50-AD8F-886FC87ED7BC}" type="slidenum">
              <a:rPr lang="nl-NL" altLang="en-US"/>
              <a:pPr/>
              <a:t>8</a:t>
            </a:fld>
            <a:endParaRPr lang="nl-NL" altLang="en-US"/>
          </a:p>
        </p:txBody>
      </p:sp>
      <p:sp>
        <p:nvSpPr>
          <p:cNvPr id="17410" name="Rectangle 2"/>
          <p:cNvSpPr>
            <a:spLocks noGrp="1" noChangeArrowheads="1"/>
          </p:cNvSpPr>
          <p:nvPr>
            <p:ph type="title"/>
          </p:nvPr>
        </p:nvSpPr>
        <p:spPr/>
        <p:txBody>
          <a:bodyPr/>
          <a:lstStyle/>
          <a:p>
            <a:r>
              <a:rPr lang="en-US" altLang="en-US"/>
              <a:t>Interspeech Science Quiz</a:t>
            </a:r>
            <a:endParaRPr lang="nl-NL" altLang="en-US"/>
          </a:p>
        </p:txBody>
      </p:sp>
      <p:sp>
        <p:nvSpPr>
          <p:cNvPr id="17411" name="Rectangle 3"/>
          <p:cNvSpPr>
            <a:spLocks noChangeArrowheads="1"/>
          </p:cNvSpPr>
          <p:nvPr/>
        </p:nvSpPr>
        <p:spPr bwMode="auto">
          <a:xfrm>
            <a:off x="395288" y="1763713"/>
            <a:ext cx="8496300" cy="420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lgn="l">
              <a:tabLst>
                <a:tab pos="685800" algn="l"/>
              </a:tabLst>
              <a:defRPr>
                <a:solidFill>
                  <a:schemeClr val="tx1"/>
                </a:solidFill>
                <a:latin typeface="Arial" charset="0"/>
              </a:defRPr>
            </a:lvl1pPr>
            <a:lvl2pPr marL="800100" indent="-342900" algn="l">
              <a:tabLst>
                <a:tab pos="685800" algn="l"/>
              </a:tabLst>
              <a:defRPr>
                <a:solidFill>
                  <a:schemeClr val="tx1"/>
                </a:solidFill>
                <a:latin typeface="Arial" charset="0"/>
              </a:defRPr>
            </a:lvl2pPr>
            <a:lvl3pPr marL="1257300" indent="-342900" algn="l">
              <a:tabLst>
                <a:tab pos="685800" algn="l"/>
              </a:tabLst>
              <a:defRPr>
                <a:solidFill>
                  <a:schemeClr val="tx1"/>
                </a:solidFill>
                <a:latin typeface="Arial" charset="0"/>
              </a:defRPr>
            </a:lvl3pPr>
            <a:lvl4pPr marL="1714500" indent="-342900" algn="l">
              <a:tabLst>
                <a:tab pos="685800" algn="l"/>
              </a:tabLst>
              <a:defRPr>
                <a:solidFill>
                  <a:schemeClr val="tx1"/>
                </a:solidFill>
                <a:latin typeface="Arial" charset="0"/>
              </a:defRPr>
            </a:lvl4pPr>
            <a:lvl5pPr marL="2171700" indent="-342900" algn="l">
              <a:tabLst>
                <a:tab pos="685800" algn="l"/>
              </a:tabLst>
              <a:defRPr>
                <a:solidFill>
                  <a:schemeClr val="tx1"/>
                </a:solidFill>
                <a:latin typeface="Arial" charset="0"/>
              </a:defRPr>
            </a:lvl5pPr>
            <a:lvl6pPr marL="2628900" indent="-342900" fontAlgn="base">
              <a:spcBef>
                <a:spcPct val="0"/>
              </a:spcBef>
              <a:spcAft>
                <a:spcPct val="0"/>
              </a:spcAft>
              <a:tabLst>
                <a:tab pos="685800" algn="l"/>
              </a:tabLst>
              <a:defRPr>
                <a:solidFill>
                  <a:schemeClr val="tx1"/>
                </a:solidFill>
                <a:latin typeface="Arial" charset="0"/>
              </a:defRPr>
            </a:lvl6pPr>
            <a:lvl7pPr marL="3086100" indent="-342900" fontAlgn="base">
              <a:spcBef>
                <a:spcPct val="0"/>
              </a:spcBef>
              <a:spcAft>
                <a:spcPct val="0"/>
              </a:spcAft>
              <a:tabLst>
                <a:tab pos="685800" algn="l"/>
              </a:tabLst>
              <a:defRPr>
                <a:solidFill>
                  <a:schemeClr val="tx1"/>
                </a:solidFill>
                <a:latin typeface="Arial" charset="0"/>
              </a:defRPr>
            </a:lvl7pPr>
            <a:lvl8pPr marL="3543300" indent="-342900" fontAlgn="base">
              <a:spcBef>
                <a:spcPct val="0"/>
              </a:spcBef>
              <a:spcAft>
                <a:spcPct val="0"/>
              </a:spcAft>
              <a:tabLst>
                <a:tab pos="685800" algn="l"/>
              </a:tabLst>
              <a:defRPr>
                <a:solidFill>
                  <a:schemeClr val="tx1"/>
                </a:solidFill>
                <a:latin typeface="Arial" charset="0"/>
              </a:defRPr>
            </a:lvl8pPr>
            <a:lvl9pPr marL="4000500" indent="-342900" fontAlgn="base">
              <a:spcBef>
                <a:spcPct val="0"/>
              </a:spcBef>
              <a:spcAft>
                <a:spcPct val="0"/>
              </a:spcAft>
              <a:tabLst>
                <a:tab pos="685800" algn="l"/>
              </a:tabLst>
              <a:defRPr>
                <a:solidFill>
                  <a:schemeClr val="tx1"/>
                </a:solidFill>
                <a:latin typeface="Arial" charset="0"/>
              </a:defRPr>
            </a:lvl9pPr>
          </a:lstStyle>
          <a:p>
            <a:r>
              <a:rPr lang="en-US" altLang="en-US" sz="2400"/>
              <a:t>7.  Which of the following is </a:t>
            </a:r>
            <a:r>
              <a:rPr lang="en-US" altLang="en-US" sz="2400" i="1"/>
              <a:t>not</a:t>
            </a:r>
            <a:r>
              <a:rPr lang="en-US" altLang="en-US" sz="2400"/>
              <a:t> an application of Hidden </a:t>
            </a:r>
            <a:br>
              <a:rPr lang="en-US" altLang="en-US" sz="2400"/>
            </a:br>
            <a:r>
              <a:rPr lang="en-US" altLang="en-US" sz="2400"/>
              <a:t> Markov Models?</a:t>
            </a:r>
          </a:p>
          <a:p>
            <a:pPr lvl="1"/>
            <a:r>
              <a:rPr lang="en-US" altLang="en-US" sz="2400"/>
              <a:t> </a:t>
            </a:r>
            <a:endParaRPr lang="nl-NL" altLang="en-US" sz="2400"/>
          </a:p>
          <a:p>
            <a:pPr lvl="1">
              <a:buFontTx/>
              <a:buAutoNum type="alphaLcPeriod"/>
            </a:pPr>
            <a:r>
              <a:rPr lang="en-US" altLang="en-US" sz="2000"/>
              <a:t>acoustic modeling of bird song</a:t>
            </a:r>
            <a:endParaRPr lang="nl-NL" altLang="en-US" sz="2000"/>
          </a:p>
          <a:p>
            <a:pPr lvl="1">
              <a:buFontTx/>
              <a:buAutoNum type="alphaLcPeriod"/>
            </a:pPr>
            <a:r>
              <a:rPr lang="en-US" altLang="en-US" sz="2000"/>
              <a:t>analysis of neuronal activity</a:t>
            </a:r>
            <a:endParaRPr lang="nl-NL" altLang="en-US" sz="2000"/>
          </a:p>
          <a:p>
            <a:pPr lvl="1">
              <a:buFontTx/>
              <a:buAutoNum type="alphaLcPeriod"/>
            </a:pPr>
            <a:r>
              <a:rPr lang="en-US" altLang="en-US" sz="2000"/>
              <a:t>modeling of palindromic sequences</a:t>
            </a:r>
          </a:p>
          <a:p>
            <a:pPr>
              <a:buFontTx/>
              <a:buAutoNum type="alphaLcPeriod"/>
            </a:pPr>
            <a:endParaRPr lang="en-US" altLang="en-US" sz="2000" b="1"/>
          </a:p>
          <a:p>
            <a:pPr>
              <a:buFontTx/>
              <a:buAutoNum type="alphaLcPeriod"/>
            </a:pPr>
            <a:endParaRPr lang="en-US" altLang="en-US" sz="2000" b="1"/>
          </a:p>
          <a:p>
            <a:pPr>
              <a:buFontTx/>
              <a:buAutoNum type="alphaLcPeriod"/>
            </a:pPr>
            <a:endParaRPr lang="nl-NL" altLang="en-US" sz="2000" b="1"/>
          </a:p>
          <a:p>
            <a:r>
              <a:rPr lang="en-US" altLang="en-US" sz="2400"/>
              <a:t>	 </a:t>
            </a:r>
            <a:r>
              <a:rPr lang="en-US" altLang="en-US" sz="1800">
                <a:solidFill>
                  <a:schemeClr val="bg2"/>
                </a:solidFill>
              </a:rPr>
              <a:t>HMMs are stochastic regular grammars, which cannot describe sequences</a:t>
            </a:r>
            <a:br>
              <a:rPr lang="en-US" altLang="en-US" sz="1800">
                <a:solidFill>
                  <a:schemeClr val="bg2"/>
                </a:solidFill>
              </a:rPr>
            </a:br>
            <a:r>
              <a:rPr lang="en-US" altLang="en-US" sz="1800">
                <a:solidFill>
                  <a:schemeClr val="bg2"/>
                </a:solidFill>
              </a:rPr>
              <a:t>  like AABBAA</a:t>
            </a:r>
            <a:br>
              <a:rPr lang="en-US" altLang="en-US" sz="1800">
                <a:solidFill>
                  <a:schemeClr val="bg2"/>
                </a:solidFill>
              </a:rPr>
            </a:br>
            <a:r>
              <a:rPr lang="en-US" altLang="en-US" sz="1800">
                <a:solidFill>
                  <a:schemeClr val="bg2"/>
                </a:solidFill>
              </a:rPr>
              <a:t/>
            </a:r>
            <a:br>
              <a:rPr lang="en-US" altLang="en-US" sz="1800">
                <a:solidFill>
                  <a:schemeClr val="bg2"/>
                </a:solidFill>
              </a:rPr>
            </a:br>
            <a:r>
              <a:rPr lang="en-US" altLang="en-US" sz="1800">
                <a:solidFill>
                  <a:schemeClr val="bg2"/>
                </a:solidFill>
              </a:rPr>
              <a:t>  </a:t>
            </a:r>
            <a:r>
              <a:rPr lang="en-US" altLang="en-US" sz="1800" i="1">
                <a:solidFill>
                  <a:schemeClr val="bg2"/>
                </a:solidFill>
              </a:rPr>
              <a:t>Carlos Troncoso Alarcon, Kyoto University, Japan</a:t>
            </a:r>
            <a:r>
              <a:rPr lang="nl-NL" altLang="en-US" sz="1800">
                <a:solidFill>
                  <a:schemeClr val="hlink"/>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7411">
                                            <p:txEl>
                                              <p:pRg st="4" end="4"/>
                                            </p:txEl>
                                          </p:spTgt>
                                        </p:tgtEl>
                                        <p:attrNameLst>
                                          <p:attrName>style.color</p:attrName>
                                        </p:attrNameLst>
                                      </p:cBhvr>
                                      <p:to>
                                        <a:srgbClr val="FF0000"/>
                                      </p:to>
                                    </p:animClr>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174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dianummer 4"/>
          <p:cNvSpPr>
            <a:spLocks noGrp="1"/>
          </p:cNvSpPr>
          <p:nvPr>
            <p:ph type="sldNum" sz="quarter" idx="12"/>
          </p:nvPr>
        </p:nvSpPr>
        <p:spPr/>
        <p:txBody>
          <a:bodyPr/>
          <a:lstStyle/>
          <a:p>
            <a:fld id="{438F3ADA-0D8B-4A7B-B8BD-9347C00BD7BE}" type="slidenum">
              <a:rPr lang="nl-NL" altLang="en-US"/>
              <a:pPr/>
              <a:t>9</a:t>
            </a:fld>
            <a:endParaRPr lang="nl-NL" altLang="en-US"/>
          </a:p>
        </p:txBody>
      </p:sp>
      <p:sp>
        <p:nvSpPr>
          <p:cNvPr id="19458" name="Rectangle 2"/>
          <p:cNvSpPr>
            <a:spLocks noGrp="1" noChangeArrowheads="1"/>
          </p:cNvSpPr>
          <p:nvPr>
            <p:ph type="title"/>
          </p:nvPr>
        </p:nvSpPr>
        <p:spPr/>
        <p:txBody>
          <a:bodyPr/>
          <a:lstStyle/>
          <a:p>
            <a:r>
              <a:rPr lang="en-US" altLang="en-US"/>
              <a:t>Interspeech Science Quiz</a:t>
            </a:r>
            <a:endParaRPr lang="nl-NL" altLang="en-US"/>
          </a:p>
        </p:txBody>
      </p:sp>
      <p:sp>
        <p:nvSpPr>
          <p:cNvPr id="19459" name="Rectangle 3"/>
          <p:cNvSpPr>
            <a:spLocks noChangeArrowheads="1"/>
          </p:cNvSpPr>
          <p:nvPr/>
        </p:nvSpPr>
        <p:spPr bwMode="auto">
          <a:xfrm>
            <a:off x="323850" y="1849438"/>
            <a:ext cx="8569325" cy="432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lgn="l">
              <a:tabLst>
                <a:tab pos="685800" algn="l"/>
              </a:tabLst>
              <a:defRPr>
                <a:solidFill>
                  <a:schemeClr val="tx1"/>
                </a:solidFill>
                <a:latin typeface="Arial" charset="0"/>
              </a:defRPr>
            </a:lvl1pPr>
            <a:lvl2pPr marL="800100" indent="-342900" algn="l">
              <a:tabLst>
                <a:tab pos="685800" algn="l"/>
              </a:tabLst>
              <a:defRPr>
                <a:solidFill>
                  <a:schemeClr val="tx1"/>
                </a:solidFill>
                <a:latin typeface="Arial" charset="0"/>
              </a:defRPr>
            </a:lvl2pPr>
            <a:lvl3pPr marL="1257300" indent="-342900" algn="l">
              <a:tabLst>
                <a:tab pos="685800" algn="l"/>
              </a:tabLst>
              <a:defRPr>
                <a:solidFill>
                  <a:schemeClr val="tx1"/>
                </a:solidFill>
                <a:latin typeface="Arial" charset="0"/>
              </a:defRPr>
            </a:lvl3pPr>
            <a:lvl4pPr marL="1714500" indent="-342900" algn="l">
              <a:tabLst>
                <a:tab pos="685800" algn="l"/>
              </a:tabLst>
              <a:defRPr>
                <a:solidFill>
                  <a:schemeClr val="tx1"/>
                </a:solidFill>
                <a:latin typeface="Arial" charset="0"/>
              </a:defRPr>
            </a:lvl4pPr>
            <a:lvl5pPr marL="2171700" indent="-342900" algn="l">
              <a:tabLst>
                <a:tab pos="685800" algn="l"/>
              </a:tabLst>
              <a:defRPr>
                <a:solidFill>
                  <a:schemeClr val="tx1"/>
                </a:solidFill>
                <a:latin typeface="Arial" charset="0"/>
              </a:defRPr>
            </a:lvl5pPr>
            <a:lvl6pPr marL="2628900" indent="-342900" fontAlgn="base">
              <a:spcBef>
                <a:spcPct val="0"/>
              </a:spcBef>
              <a:spcAft>
                <a:spcPct val="0"/>
              </a:spcAft>
              <a:tabLst>
                <a:tab pos="685800" algn="l"/>
              </a:tabLst>
              <a:defRPr>
                <a:solidFill>
                  <a:schemeClr val="tx1"/>
                </a:solidFill>
                <a:latin typeface="Arial" charset="0"/>
              </a:defRPr>
            </a:lvl6pPr>
            <a:lvl7pPr marL="3086100" indent="-342900" fontAlgn="base">
              <a:spcBef>
                <a:spcPct val="0"/>
              </a:spcBef>
              <a:spcAft>
                <a:spcPct val="0"/>
              </a:spcAft>
              <a:tabLst>
                <a:tab pos="685800" algn="l"/>
              </a:tabLst>
              <a:defRPr>
                <a:solidFill>
                  <a:schemeClr val="tx1"/>
                </a:solidFill>
                <a:latin typeface="Arial" charset="0"/>
              </a:defRPr>
            </a:lvl7pPr>
            <a:lvl8pPr marL="3543300" indent="-342900" fontAlgn="base">
              <a:spcBef>
                <a:spcPct val="0"/>
              </a:spcBef>
              <a:spcAft>
                <a:spcPct val="0"/>
              </a:spcAft>
              <a:tabLst>
                <a:tab pos="685800" algn="l"/>
              </a:tabLst>
              <a:defRPr>
                <a:solidFill>
                  <a:schemeClr val="tx1"/>
                </a:solidFill>
                <a:latin typeface="Arial" charset="0"/>
              </a:defRPr>
            </a:lvl8pPr>
            <a:lvl9pPr marL="4000500" indent="-342900" fontAlgn="base">
              <a:spcBef>
                <a:spcPct val="0"/>
              </a:spcBef>
              <a:spcAft>
                <a:spcPct val="0"/>
              </a:spcAft>
              <a:tabLst>
                <a:tab pos="685800" algn="l"/>
              </a:tabLst>
              <a:defRPr>
                <a:solidFill>
                  <a:schemeClr val="tx1"/>
                </a:solidFill>
                <a:latin typeface="Arial" charset="0"/>
              </a:defRPr>
            </a:lvl9pPr>
          </a:lstStyle>
          <a:p>
            <a:r>
              <a:rPr lang="en-US" altLang="en-US" sz="2400"/>
              <a:t>8.  The affective tone of musical melodies/chords and speech</a:t>
            </a:r>
            <a:br>
              <a:rPr lang="en-US" altLang="en-US" sz="2400"/>
            </a:br>
            <a:r>
              <a:rPr lang="en-US" altLang="en-US" sz="2400"/>
              <a:t> prosody are often self-evident (if difficult to quantify). What</a:t>
            </a:r>
            <a:br>
              <a:rPr lang="en-US" altLang="en-US" sz="2400"/>
            </a:br>
            <a:r>
              <a:rPr lang="en-US" altLang="en-US" sz="2400"/>
              <a:t> types of 3-tone triads are consistently rated as highest in</a:t>
            </a:r>
            <a:br>
              <a:rPr lang="en-US" altLang="en-US" sz="2400"/>
            </a:br>
            <a:r>
              <a:rPr lang="en-US" altLang="en-US" sz="2400"/>
              <a:t> "tension" by both musicians and non-musicians?</a:t>
            </a:r>
          </a:p>
          <a:p>
            <a:r>
              <a:rPr lang="en-US" altLang="en-US" sz="2400"/>
              <a:t> </a:t>
            </a:r>
            <a:endParaRPr lang="nl-NL" altLang="en-US" sz="2400"/>
          </a:p>
          <a:p>
            <a:pPr lvl="1">
              <a:buFontTx/>
              <a:buAutoNum type="alphaLcPeriod"/>
            </a:pPr>
            <a:r>
              <a:rPr lang="en-US" altLang="en-US" sz="2000"/>
              <a:t>diminished triads  </a:t>
            </a:r>
            <a:endParaRPr lang="nl-NL" altLang="en-US" sz="2000"/>
          </a:p>
          <a:p>
            <a:pPr lvl="1">
              <a:buFontTx/>
              <a:buAutoNum type="alphaLcPeriod"/>
            </a:pPr>
            <a:r>
              <a:rPr lang="en-US" altLang="en-US" sz="2000"/>
              <a:t>minor triads</a:t>
            </a:r>
            <a:endParaRPr lang="nl-NL" altLang="en-US" sz="2000"/>
          </a:p>
          <a:p>
            <a:pPr lvl="1">
              <a:buFontTx/>
              <a:buAutoNum type="alphaLcPeriod"/>
            </a:pPr>
            <a:r>
              <a:rPr lang="en-US" altLang="en-US" sz="2000"/>
              <a:t>augmented triads</a:t>
            </a:r>
          </a:p>
          <a:p>
            <a:pPr>
              <a:buFontTx/>
              <a:buAutoNum type="alphaLcPeriod"/>
            </a:pPr>
            <a:endParaRPr lang="nl-NL" altLang="en-US" sz="2000"/>
          </a:p>
          <a:p>
            <a:r>
              <a:rPr lang="en-US" altLang="en-US" sz="2400"/>
              <a:t>	 </a:t>
            </a:r>
            <a:r>
              <a:rPr lang="en-US" altLang="en-US" sz="1800">
                <a:solidFill>
                  <a:schemeClr val="bg2"/>
                </a:solidFill>
              </a:rPr>
              <a:t>L.A. Roberts, Acustica 62, 163, 1986 </a:t>
            </a:r>
            <a:br>
              <a:rPr lang="en-US" altLang="en-US" sz="1800">
                <a:solidFill>
                  <a:schemeClr val="bg2"/>
                </a:solidFill>
              </a:rPr>
            </a:br>
            <a:r>
              <a:rPr lang="en-US" altLang="en-US" sz="1800">
                <a:solidFill>
                  <a:schemeClr val="bg2"/>
                </a:solidFill>
              </a:rPr>
              <a:t> N.D. Cook, Tone of Voice and Mind, Benjamins, Amsterdam, 2002</a:t>
            </a:r>
            <a:br>
              <a:rPr lang="en-US" altLang="en-US" sz="1800">
                <a:solidFill>
                  <a:schemeClr val="bg2"/>
                </a:solidFill>
              </a:rPr>
            </a:br>
            <a:endParaRPr lang="nl-NL" altLang="en-US" sz="1800">
              <a:solidFill>
                <a:schemeClr val="bg2"/>
              </a:solidFill>
            </a:endParaRPr>
          </a:p>
          <a:p>
            <a:r>
              <a:rPr lang="en-US" altLang="en-US" sz="1800" i="1">
                <a:solidFill>
                  <a:schemeClr val="bg2"/>
                </a:solidFill>
              </a:rPr>
              <a:t>	 Norman D. Cook , Kansai University, Osaka, Japan</a:t>
            </a:r>
          </a:p>
        </p:txBody>
      </p:sp>
      <p:pic>
        <p:nvPicPr>
          <p:cNvPr id="19461" name="triads.wav">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284663" y="4005263"/>
            <a:ext cx="296862" cy="30480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triad-d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3429000"/>
            <a:ext cx="81756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triad-m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3573463"/>
            <a:ext cx="828675" cy="1150937"/>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triad-au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0650" y="3573463"/>
            <a:ext cx="776288" cy="1150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9459">
                                            <p:txEl>
                                              <p:pRg st="4" end="4"/>
                                            </p:txEl>
                                          </p:spTgt>
                                        </p:tgtEl>
                                        <p:attrNameLst>
                                          <p:attrName>style.color</p:attrName>
                                        </p:attrNameLst>
                                      </p:cBhvr>
                                      <p:to>
                                        <a:srgbClr val="FF0000"/>
                                      </p:to>
                                    </p:animClr>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19459">
                                            <p:txEl>
                                              <p:pRg st="6" end="6"/>
                                            </p:txEl>
                                          </p:spTgt>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9461"/>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12000" fill="hold"/>
                                        <p:tgtEl>
                                          <p:spTgt spid="19461"/>
                                        </p:tgtEl>
                                      </p:cBhvr>
                                    </p:cmd>
                                  </p:childTnLst>
                                </p:cTn>
                              </p:par>
                            </p:childTnLst>
                          </p:cTn>
                        </p:par>
                      </p:childTnLst>
                    </p:cTn>
                  </p:par>
                </p:childTnLst>
              </p:cTn>
              <p:nextCondLst>
                <p:cond evt="onClick" delay="0">
                  <p:tgtEl>
                    <p:spTgt spid="19461"/>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19461"/>
                </p:tgtEl>
              </p:cMediaNode>
            </p:audio>
          </p:childTnLst>
        </p:cTn>
      </p:par>
    </p:tnLst>
  </p:timing>
</p:sld>
</file>

<file path=ppt/theme/theme1.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altLang="en-US" sz="36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altLang="en-US" sz="3600" b="0" i="0" u="none" strike="noStrike" cap="none" normalizeH="0" baseline="0" smtClean="0">
            <a:ln>
              <a:noFill/>
            </a:ln>
            <a:solidFill>
              <a:schemeClr val="accent2"/>
            </a:solidFill>
            <a:effectLst/>
            <a:latin typeface="Arial"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TotalTime>
  <Words>794</Words>
  <Application>Microsoft Office PowerPoint</Application>
  <PresentationFormat>Diavoorstelling (4:3)</PresentationFormat>
  <Paragraphs>231</Paragraphs>
  <Slides>20</Slides>
  <Notes>20</Notes>
  <HiddenSlides>0</HiddenSlides>
  <MMClips>3</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20</vt:i4>
      </vt:variant>
    </vt:vector>
  </HeadingPairs>
  <TitlesOfParts>
    <vt:vector size="23" baseType="lpstr">
      <vt:lpstr>Arial</vt:lpstr>
      <vt:lpstr>Times New Roman</vt:lpstr>
      <vt:lpstr>Standaardontwerp</vt:lpstr>
      <vt:lpstr>The Interspeech Science Quiz 2005</vt:lpstr>
      <vt:lpstr>Interspeech Science Quiz</vt:lpstr>
      <vt:lpstr>Interspeech Science Quiz</vt:lpstr>
      <vt:lpstr>Interspeech Science Quiz</vt:lpstr>
      <vt:lpstr>Interspeech Science Quiz</vt:lpstr>
      <vt:lpstr>Interspeech Science Quiz</vt:lpstr>
      <vt:lpstr>Interspeech Science Quiz</vt:lpstr>
      <vt:lpstr>Interspeech Science Quiz</vt:lpstr>
      <vt:lpstr>Interspeech Science Quiz</vt:lpstr>
      <vt:lpstr>Interspeech Science Quiz</vt:lpstr>
      <vt:lpstr>PowerPoint-presentatie</vt:lpstr>
      <vt:lpstr>Interspeech Science Quiz</vt:lpstr>
      <vt:lpstr>Interspeech Science Quiz</vt:lpstr>
      <vt:lpstr>Interspeech Science Quiz</vt:lpstr>
      <vt:lpstr>Interspeech Science Quiz</vt:lpstr>
      <vt:lpstr>Interspeech Science Quiz</vt:lpstr>
      <vt:lpstr>Interspeech Science Quiz</vt:lpstr>
      <vt:lpstr>Interspeech Science Quiz</vt:lpstr>
      <vt:lpstr>Interspeech Science Quiz</vt:lpstr>
      <vt:lpstr>Interspeech Science Quiz</vt:lpstr>
    </vt:vector>
  </TitlesOfParts>
  <Company>Universiteit Utrecht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Interspeech Science Quiz</dc:title>
  <dc:creator>Gerrit Bloothooft</dc:creator>
  <cp:lastModifiedBy>reviewer</cp:lastModifiedBy>
  <cp:revision>17</cp:revision>
  <dcterms:created xsi:type="dcterms:W3CDTF">2005-07-26T11:36:17Z</dcterms:created>
  <dcterms:modified xsi:type="dcterms:W3CDTF">2018-06-09T11:10:28Z</dcterms:modified>
</cp:coreProperties>
</file>